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4"/>
  </p:sldMasterIdLst>
  <p:notesMasterIdLst>
    <p:notesMasterId r:id="rId19"/>
  </p:notesMasterIdLst>
  <p:sldIdLst>
    <p:sldId id="256" r:id="rId5"/>
    <p:sldId id="274" r:id="rId6"/>
    <p:sldId id="294" r:id="rId7"/>
    <p:sldId id="303" r:id="rId8"/>
    <p:sldId id="277" r:id="rId9"/>
    <p:sldId id="299" r:id="rId10"/>
    <p:sldId id="298" r:id="rId11"/>
    <p:sldId id="279" r:id="rId12"/>
    <p:sldId id="273" r:id="rId13"/>
    <p:sldId id="281" r:id="rId14"/>
    <p:sldId id="280" r:id="rId15"/>
    <p:sldId id="286" r:id="rId16"/>
    <p:sldId id="287" r:id="rId17"/>
    <p:sldId id="30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0DE3B13-7CC1-8140-A750-46C323FD52DE}">
          <p14:sldIdLst>
            <p14:sldId id="256"/>
            <p14:sldId id="274"/>
            <p14:sldId id="294"/>
            <p14:sldId id="303"/>
            <p14:sldId id="277"/>
            <p14:sldId id="299"/>
            <p14:sldId id="298"/>
            <p14:sldId id="279"/>
            <p14:sldId id="273"/>
            <p14:sldId id="281"/>
            <p14:sldId id="280"/>
            <p14:sldId id="286"/>
            <p14:sldId id="28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9AA"/>
    <a:srgbClr val="1C2A5F"/>
    <a:srgbClr val="1F204A"/>
    <a:srgbClr val="E6DA1C"/>
    <a:srgbClr val="648FB8"/>
    <a:srgbClr val="6D8FB8"/>
    <a:srgbClr val="01225A"/>
    <a:srgbClr val="012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 autoAdjust="0"/>
    <p:restoredTop sz="60986" autoAdjust="0"/>
  </p:normalViewPr>
  <p:slideViewPr>
    <p:cSldViewPr snapToGrid="0" snapToObjects="1">
      <p:cViewPr varScale="1">
        <p:scale>
          <a:sx n="68" d="100"/>
          <a:sy n="68" d="100"/>
        </p:scale>
        <p:origin x="19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85F93-3331-FC49-AD6A-9F1BADDFFD3B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D3B4A-6097-FB45-A0CD-0CBBE2D00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54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70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43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6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1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3879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1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3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9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3B4A-6097-FB45-A0CD-0CBBE2D005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C powerpoin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2425"/>
            <a:ext cx="7772400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DA1C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44900"/>
            <a:ext cx="6400800" cy="368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" y="43576"/>
            <a:ext cx="890916" cy="1254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11" y="124844"/>
            <a:ext cx="2113472" cy="8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7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1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" y="47731"/>
            <a:ext cx="1259695" cy="377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07" y="43263"/>
            <a:ext cx="609473" cy="8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2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68601"/>
            <a:ext cx="7772400" cy="584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3000" b="0" i="0" cap="none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5501"/>
            <a:ext cx="7772400" cy="55879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 i="0" cap="all">
                <a:solidFill>
                  <a:srgbClr val="3879A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080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787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1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80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23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0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Header Arial bold 30pt dark blue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29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 black</a:t>
            </a:r>
          </a:p>
          <a:p>
            <a:pPr lvl="2"/>
            <a:r>
              <a:rPr lang="en-GB" dirty="0" smtClean="0"/>
              <a:t>Second level whit</a:t>
            </a:r>
          </a:p>
        </p:txBody>
      </p:sp>
      <p:pic>
        <p:nvPicPr>
          <p:cNvPr id="6" name="Picture 5" descr="NOC powerpoint Ex footer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236"/>
            <a:ext cx="9144000" cy="10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1" r:id="rId5"/>
    <p:sldLayoutId id="2147483662" r:id="rId6"/>
    <p:sldLayoutId id="2147483663" r:id="rId7"/>
    <p:sldLayoutId id="2147483664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3000" kern="1200">
          <a:solidFill>
            <a:srgbClr val="1F204A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rgbClr val="3879AA"/>
          </a:solidFill>
          <a:latin typeface="+mn-lt"/>
          <a:ea typeface="+mn-ea"/>
          <a:cs typeface="+mn-cs"/>
        </a:defRPr>
      </a:lvl1pPr>
      <a:lvl2pPr marL="0" indent="-216000" algn="l" defTabSz="457200" rtl="0" eaLnBrk="1" latinLnBrk="0" hangingPunct="1">
        <a:spcBef>
          <a:spcPts val="48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16000" algn="l" defTabSz="4572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776"/>
            <a:ext cx="7772400" cy="638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Terrain-Aided Navigation for Long-Range AUVs Operating in Uncertain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0207" y="3198501"/>
            <a:ext cx="2803585" cy="892597"/>
          </a:xfrm>
        </p:spPr>
        <p:txBody>
          <a:bodyPr>
            <a:noAutofit/>
          </a:bodyPr>
          <a:lstStyle/>
          <a:p>
            <a:r>
              <a:rPr lang="en-US" cap="none" dirty="0" smtClean="0"/>
              <a:t>Ph.D. Thesis</a:t>
            </a:r>
          </a:p>
          <a:p>
            <a:r>
              <a:rPr lang="en-US" cap="none" dirty="0" smtClean="0"/>
              <a:t>Georgios Salavasidis</a:t>
            </a:r>
          </a:p>
          <a:p>
            <a:r>
              <a:rPr lang="en-US" cap="none" dirty="0" smtClean="0"/>
              <a:t>27.06.2019 </a:t>
            </a:r>
          </a:p>
          <a:p>
            <a:endParaRPr lang="en-US" sz="1400" cap="none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79143" y="4524232"/>
            <a:ext cx="2761891" cy="938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500" kern="1200" cap="all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48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u="sng" cap="none" dirty="0" smtClean="0"/>
              <a:t>Supervisors:</a:t>
            </a:r>
          </a:p>
          <a:p>
            <a:pPr algn="l"/>
            <a:r>
              <a:rPr lang="en-US" cap="none" dirty="0" smtClean="0"/>
              <a:t>Prof. Eric Rogers (</a:t>
            </a:r>
            <a:r>
              <a:rPr lang="en-US" cap="none" dirty="0" err="1" smtClean="0"/>
              <a:t>UoS</a:t>
            </a:r>
            <a:r>
              <a:rPr lang="en-US" cap="none" dirty="0" smtClean="0"/>
              <a:t>)</a:t>
            </a:r>
          </a:p>
          <a:p>
            <a:pPr algn="l"/>
            <a:r>
              <a:rPr lang="en-US" cap="none" dirty="0" err="1" smtClean="0"/>
              <a:t>Dr</a:t>
            </a:r>
            <a:r>
              <a:rPr lang="en-US" cap="none" dirty="0" smtClean="0"/>
              <a:t> Alexander Phillips (NOC)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92" y="4334036"/>
            <a:ext cx="2810367" cy="13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 &amp; </a:t>
            </a:r>
            <a:r>
              <a:rPr lang="en-US" dirty="0"/>
              <a:t>Future </a:t>
            </a:r>
            <a:r>
              <a:rPr lang="en-US" dirty="0" smtClean="0"/>
              <a:t>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35" y="1273084"/>
            <a:ext cx="4326190" cy="428872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ts val="1032"/>
              </a:spcBef>
              <a:buFont typeface="Arial" charset="0"/>
              <a:buChar char="•"/>
            </a:pPr>
            <a:r>
              <a:rPr lang="en-US" sz="1800" dirty="0" smtClean="0"/>
              <a:t>TAN has the potential to prolong underwater missions</a:t>
            </a:r>
          </a:p>
          <a:p>
            <a:pPr marL="342900" indent="-342900">
              <a:lnSpc>
                <a:spcPct val="110000"/>
              </a:lnSpc>
              <a:spcBef>
                <a:spcPts val="1032"/>
              </a:spcBef>
              <a:buFont typeface="Arial" charset="0"/>
              <a:buChar char="•"/>
            </a:pPr>
            <a:r>
              <a:rPr lang="en-US" sz="1800" dirty="0" smtClean="0"/>
              <a:t>It is possible to navigate using low resolution maps and basic low-power sensors</a:t>
            </a:r>
          </a:p>
          <a:p>
            <a:pPr marL="342900" indent="-342900">
              <a:lnSpc>
                <a:spcPct val="110000"/>
              </a:lnSpc>
              <a:spcBef>
                <a:spcPts val="1032"/>
              </a:spcBef>
              <a:buFont typeface="Arial" charset="0"/>
              <a:buChar char="•"/>
            </a:pPr>
            <a:r>
              <a:rPr lang="en-US" sz="1800" dirty="0" smtClean="0"/>
              <a:t>RBPF </a:t>
            </a:r>
            <a:r>
              <a:rPr lang="en-US" sz="1800" dirty="0"/>
              <a:t>offers a feasible filtering solution </a:t>
            </a:r>
            <a:r>
              <a:rPr lang="en-US" sz="1800" dirty="0" smtClean="0"/>
              <a:t>on limited power processing boards</a:t>
            </a:r>
          </a:p>
          <a:p>
            <a:pPr marL="342900" indent="-342900">
              <a:spcBef>
                <a:spcPts val="1032"/>
              </a:spcBef>
              <a:buFont typeface="Arial" charset="0"/>
              <a:buChar char="•"/>
            </a:pPr>
            <a:r>
              <a:rPr lang="en-US" sz="1800" dirty="0" smtClean="0"/>
              <a:t>Fault detection and recovery techniques are important</a:t>
            </a:r>
          </a:p>
          <a:p>
            <a:pPr marL="342900" indent="-342900">
              <a:spcBef>
                <a:spcPts val="1032"/>
              </a:spcBef>
              <a:buFont typeface="Arial" charset="0"/>
              <a:buChar char="•"/>
            </a:pPr>
            <a:r>
              <a:rPr lang="en-US" sz="1800" dirty="0" smtClean="0"/>
              <a:t>Path-planning can improve the TAN performance</a:t>
            </a:r>
          </a:p>
          <a:p>
            <a:endParaRPr lang="en-US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15425" y="1273085"/>
            <a:ext cx="4728575" cy="56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3879AA"/>
                </a:solidFill>
                <a:latin typeface="+mn-lt"/>
                <a:ea typeface="+mn-ea"/>
                <a:cs typeface="+mn-cs"/>
              </a:defRPr>
            </a:lvl1pPr>
            <a:lvl2pPr marL="0" indent="-216000" algn="l" defTabSz="457200" rtl="0" eaLnBrk="1" latinLnBrk="0" hangingPunct="1">
              <a:spcBef>
                <a:spcPts val="4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160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Improving navigation robustness:</a:t>
            </a:r>
          </a:p>
          <a:p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17823" y="1727947"/>
            <a:ext cx="3774850" cy="1703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3879AA"/>
                </a:solidFill>
                <a:latin typeface="+mn-lt"/>
                <a:ea typeface="+mn-ea"/>
                <a:cs typeface="+mn-cs"/>
              </a:defRPr>
            </a:lvl1pPr>
            <a:lvl2pPr marL="0" indent="-216000" algn="l" defTabSz="457200" rtl="0" eaLnBrk="1" latinLnBrk="0" hangingPunct="1">
              <a:spcBef>
                <a:spcPts val="4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160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/>
              <a:t>More advanced fault detection and recovery (robustness-accuracy trade-off)</a:t>
            </a:r>
            <a:endParaRPr lang="en-US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/>
              <a:t>fusing </a:t>
            </a:r>
            <a:r>
              <a:rPr lang="en-US" sz="1400" dirty="0"/>
              <a:t>additional information (magnetic, gravity, </a:t>
            </a:r>
            <a:r>
              <a:rPr lang="en-US" sz="1400" dirty="0" smtClean="0"/>
              <a:t>ocean fields variability*, etc.)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/>
              <a:t>moving towards global bathymetric maps (better uncertainty models) </a:t>
            </a:r>
            <a:endParaRPr lang="en-US" sz="1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/>
              <a:t>alternative </a:t>
            </a:r>
            <a:r>
              <a:rPr lang="en-US" sz="1400" dirty="0"/>
              <a:t>estimation techniques (e.g. batch/correlation methods)</a:t>
            </a:r>
          </a:p>
          <a:p>
            <a:endParaRPr lang="en-US" sz="1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15426" y="4129757"/>
            <a:ext cx="4271374" cy="1526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3879AA"/>
                </a:solidFill>
                <a:latin typeface="+mn-lt"/>
                <a:ea typeface="+mn-ea"/>
                <a:cs typeface="+mn-cs"/>
              </a:defRPr>
            </a:lvl1pPr>
            <a:lvl2pPr marL="0" indent="-216000" algn="l" defTabSz="457200" rtl="0" eaLnBrk="1" latinLnBrk="0" hangingPunct="1">
              <a:spcBef>
                <a:spcPts val="4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160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32"/>
              </a:spcBef>
              <a:buFont typeface="Arial" charset="0"/>
              <a:buChar char="•"/>
            </a:pPr>
            <a:r>
              <a:rPr lang="en-US" sz="1800" dirty="0"/>
              <a:t>Closing the control-navigation </a:t>
            </a:r>
            <a:r>
              <a:rPr lang="en-US" sz="1800" dirty="0" smtClean="0"/>
              <a:t>loop</a:t>
            </a:r>
          </a:p>
          <a:p>
            <a:pPr marL="342900" indent="-342900">
              <a:spcBef>
                <a:spcPts val="1032"/>
              </a:spcBef>
              <a:buFont typeface="Arial" charset="0"/>
              <a:buChar char="•"/>
            </a:pPr>
            <a:r>
              <a:rPr lang="en-US" sz="1800" dirty="0" smtClean="0"/>
              <a:t>Challenges in high latitudes (e.g. emergency behaviors, </a:t>
            </a:r>
            <a:r>
              <a:rPr lang="en-US" sz="1800" dirty="0" err="1" smtClean="0"/>
              <a:t>minimising</a:t>
            </a:r>
            <a:r>
              <a:rPr lang="en-US" sz="1800" dirty="0" smtClean="0"/>
              <a:t> the gyrocompass use)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27979" y="5845783"/>
            <a:ext cx="5088041" cy="58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3879AA"/>
                </a:solidFill>
                <a:latin typeface="+mn-lt"/>
                <a:ea typeface="+mn-ea"/>
                <a:cs typeface="+mn-cs"/>
              </a:defRPr>
            </a:lvl1pPr>
            <a:lvl2pPr marL="0" indent="-216000" algn="l" defTabSz="457200" rtl="0" eaLnBrk="1" latinLnBrk="0" hangingPunct="1">
              <a:spcBef>
                <a:spcPts val="4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160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/>
              <a:t>* </a:t>
            </a:r>
            <a:r>
              <a:rPr lang="en-US" sz="900" b="1" dirty="0" err="1" smtClean="0"/>
              <a:t>Munafo</a:t>
            </a:r>
            <a:r>
              <a:rPr lang="en-US" sz="900" b="1" dirty="0" smtClean="0"/>
              <a:t> A., </a:t>
            </a:r>
            <a:r>
              <a:rPr lang="en-US" sz="900" b="1" dirty="0" err="1" smtClean="0"/>
              <a:t>Fanelli</a:t>
            </a:r>
            <a:r>
              <a:rPr lang="en-US" sz="900" b="1" dirty="0" smtClean="0"/>
              <a:t> F., Salavasidis G., </a:t>
            </a:r>
            <a:r>
              <a:rPr lang="en-US" sz="900" b="1" dirty="0" err="1" smtClean="0"/>
              <a:t>Storto</a:t>
            </a:r>
            <a:r>
              <a:rPr lang="en-US" sz="900" b="1" dirty="0" smtClean="0"/>
              <a:t> A., </a:t>
            </a:r>
            <a:r>
              <a:rPr lang="en-US" sz="900" b="1" dirty="0" err="1" smtClean="0"/>
              <a:t>Oddo</a:t>
            </a:r>
            <a:r>
              <a:rPr lang="en-US" sz="900" b="1" dirty="0" smtClean="0"/>
              <a:t> P., (2019) Navigation of AUVs based on Ocean Fields Variability</a:t>
            </a:r>
          </a:p>
        </p:txBody>
      </p:sp>
    </p:spTree>
    <p:extLst>
      <p:ext uri="{BB962C8B-B14F-4D97-AF65-F5344CB8AC3E}">
        <p14:creationId xmlns:p14="http://schemas.microsoft.com/office/powerpoint/2010/main" val="19707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108" y="700982"/>
            <a:ext cx="7772400" cy="638175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  <a:endParaRPr lang="en-US" dirty="0"/>
          </a:p>
        </p:txBody>
      </p:sp>
      <p:pic>
        <p:nvPicPr>
          <p:cNvPr id="4" name="Picture 2" descr="V:\MARS\Coms Photos &amp; Posters\Fleet\NOC_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951" y="1729311"/>
            <a:ext cx="4711321" cy="35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95049" y="578938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</a:t>
            </a:r>
            <a:r>
              <a:rPr lang="en-US" dirty="0" smtClean="0">
                <a:solidFill>
                  <a:srgbClr val="FFFF00"/>
                </a:solidFill>
              </a:rPr>
              <a:t>ptional videos</a:t>
            </a:r>
            <a:r>
              <a:rPr lang="mr-IN" dirty="0" smtClean="0">
                <a:solidFill>
                  <a:srgbClr val="FFFF00"/>
                </a:solidFill>
              </a:rPr>
              <a:t>…</a:t>
            </a:r>
            <a:r>
              <a:rPr lang="en-GB" dirty="0" smtClean="0">
                <a:solidFill>
                  <a:srgbClr val="FFFF00"/>
                </a:solidFill>
              </a:rPr>
              <a:t>next!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4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TAN </a:t>
            </a:r>
            <a:br>
              <a:rPr lang="en-US" dirty="0" smtClean="0"/>
            </a:br>
            <a:r>
              <a:rPr lang="en-US" sz="2000" dirty="0" smtClean="0"/>
              <a:t>(using available BT velocity)</a:t>
            </a:r>
            <a:endParaRPr lang="en-US" dirty="0"/>
          </a:p>
        </p:txBody>
      </p:sp>
      <p:pic>
        <p:nvPicPr>
          <p:cNvPr id="3" name="28_05_20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930" y="1034256"/>
            <a:ext cx="8652397" cy="51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TAN </a:t>
            </a:r>
            <a:br>
              <a:rPr lang="en-US" dirty="0" smtClean="0"/>
            </a:br>
            <a:r>
              <a:rPr lang="en-US" sz="2000" dirty="0" smtClean="0"/>
              <a:t>(using only WT velocity)</a:t>
            </a:r>
            <a:endParaRPr lang="en-US" sz="2000" dirty="0"/>
          </a:p>
        </p:txBody>
      </p:sp>
      <p:pic>
        <p:nvPicPr>
          <p:cNvPr id="4" name="29_05_20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376" y="1150012"/>
            <a:ext cx="8434424" cy="50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Arctic Magnetic Field</a:t>
            </a:r>
            <a:endParaRPr lang="en-US" dirty="0"/>
          </a:p>
        </p:txBody>
      </p:sp>
      <p:pic>
        <p:nvPicPr>
          <p:cNvPr id="4" name="Picture 3" descr="C:\Users\sdm\Documents\SVN_ALR\ALR_Vehicle_Operations\MatlabProcessing\compassCal\HorizontalMagArctic2018-500nTContour.em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2" r="30392" b="3672"/>
          <a:stretch/>
        </p:blipFill>
        <p:spPr bwMode="auto">
          <a:xfrm>
            <a:off x="0" y="1401591"/>
            <a:ext cx="4343379" cy="43404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sdm\Documents\SVN_ALR\ALR_Vehicle_Operations\MatlabProcessing\compassCal\TotalFieldArctic2018.em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r="13569"/>
          <a:stretch/>
        </p:blipFill>
        <p:spPr bwMode="auto">
          <a:xfrm>
            <a:off x="4562574" y="1401591"/>
            <a:ext cx="4317476" cy="44901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15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/>
              <a:t>Motivation &amp; Aim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/>
              <a:t>Existing Navigation Techniques &amp; Limitations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/>
              <a:t>Long-Range Navigation (Terrain-Aided Navigation)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/>
              <a:t>Results (</a:t>
            </a:r>
            <a:r>
              <a:rPr lang="mr-IN" dirty="0" smtClean="0"/>
              <a:t>…</a:t>
            </a:r>
            <a:r>
              <a:rPr lang="en-GB" dirty="0" smtClean="0"/>
              <a:t>.</a:t>
            </a:r>
            <a:r>
              <a:rPr lang="en-US" dirty="0" smtClean="0"/>
              <a:t>briefly)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/>
              <a:t>Discussion &amp; Future Directions</a:t>
            </a:r>
          </a:p>
          <a:p>
            <a:endParaRPr lang="en-US" dirty="0"/>
          </a:p>
          <a:p>
            <a:r>
              <a:rPr lang="en-US" dirty="0" smtClean="0"/>
              <a:t>Optional: real-time TAN (video)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641630" y="5510304"/>
            <a:ext cx="6132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3879AA"/>
                </a:solidFill>
              </a:rPr>
              <a:t>Operations of the order of months, rather than </a:t>
            </a:r>
            <a:r>
              <a:rPr lang="en-US" b="1" smtClean="0">
                <a:solidFill>
                  <a:srgbClr val="3879AA"/>
                </a:solidFill>
              </a:rPr>
              <a:t>hours or days</a:t>
            </a:r>
            <a:r>
              <a:rPr lang="en-US" b="1" dirty="0" smtClean="0">
                <a:solidFill>
                  <a:srgbClr val="3879AA"/>
                </a:solidFill>
              </a:rPr>
              <a:t>!</a:t>
            </a:r>
            <a:endParaRPr lang="en-US" b="1" dirty="0">
              <a:solidFill>
                <a:srgbClr val="3879A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Long-Range AUVs &amp; Navigation </a:t>
            </a:r>
            <a:br>
              <a:rPr lang="en-GB" dirty="0" smtClean="0"/>
            </a:br>
            <a:r>
              <a:rPr lang="en-US" sz="1400" dirty="0" smtClean="0"/>
              <a:t>Research Motivation &amp; Aim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t="4407" r="2738" b="11188"/>
          <a:stretch/>
        </p:blipFill>
        <p:spPr bwMode="auto">
          <a:xfrm>
            <a:off x="3434224" y="4043596"/>
            <a:ext cx="1858653" cy="89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952891" y="3539970"/>
            <a:ext cx="37033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07957" y="334521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kWhrs</a:t>
            </a:r>
            <a:endParaRPr lang="en-GB" dirty="0"/>
          </a:p>
        </p:txBody>
      </p:sp>
      <p:pic>
        <p:nvPicPr>
          <p:cNvPr id="7" name="Picture 2" descr="Image result for nissan lea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82" y="4489590"/>
            <a:ext cx="1851273" cy="10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232095" y="3562947"/>
            <a:ext cx="0" cy="548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66033" y="4111673"/>
            <a:ext cx="12137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30kWhrs</a:t>
            </a:r>
          </a:p>
          <a:p>
            <a:pPr algn="ctr"/>
            <a:r>
              <a:rPr lang="en-GB" sz="1350" dirty="0"/>
              <a:t>(Nissan Leaf)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642524" y="3238370"/>
            <a:ext cx="0" cy="2976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56479" y="2697181"/>
            <a:ext cx="10695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dirty="0" smtClean="0"/>
              <a:t>38kWhrs</a:t>
            </a:r>
            <a:endParaRPr lang="en-GB" sz="1350" dirty="0"/>
          </a:p>
          <a:p>
            <a:pPr algn="ctr"/>
            <a:r>
              <a:rPr lang="en-GB" sz="1350" dirty="0"/>
              <a:t>(ALR 6000</a:t>
            </a:r>
            <a:r>
              <a:rPr lang="en-GB" sz="1350" dirty="0" smtClean="0"/>
              <a:t>)</a:t>
            </a:r>
            <a:endParaRPr lang="en-GB" sz="1350" dirty="0"/>
          </a:p>
        </p:txBody>
      </p:sp>
      <p:pic>
        <p:nvPicPr>
          <p:cNvPr id="12" name="Picture 4" descr="Image result for tesla 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32" y="1696447"/>
            <a:ext cx="1838577" cy="137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86102" y="2746338"/>
            <a:ext cx="9637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100kWhrs</a:t>
            </a:r>
          </a:p>
          <a:p>
            <a:pPr algn="ctr"/>
            <a:r>
              <a:rPr lang="en-GB" sz="1350" dirty="0"/>
              <a:t>(Tesla S)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167965" y="3208779"/>
            <a:ext cx="1" cy="329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40192" y="3770336"/>
            <a:ext cx="10695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dirty="0" smtClean="0"/>
              <a:t>107kWh</a:t>
            </a:r>
            <a:endParaRPr lang="en-GB" sz="1350" dirty="0"/>
          </a:p>
          <a:p>
            <a:pPr algn="ctr"/>
            <a:r>
              <a:rPr lang="en-GB" sz="1350" dirty="0"/>
              <a:t>(ALR 1500)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4274231" y="3546019"/>
            <a:ext cx="723" cy="189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Image result for lapto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94" y="1843595"/>
            <a:ext cx="822199" cy="61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45040" y="2493264"/>
            <a:ext cx="10166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&lt;0.1kWhrs</a:t>
            </a:r>
          </a:p>
          <a:p>
            <a:pPr algn="ctr"/>
            <a:r>
              <a:rPr lang="en-GB" sz="1350" dirty="0"/>
              <a:t>(Laptops)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55592" y="2978012"/>
            <a:ext cx="0" cy="5619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8" descr="Image result for autosub long ran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828" y="1696530"/>
            <a:ext cx="1422880" cy="92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989550" y="1767746"/>
                <a:ext cx="310942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 smtClean="0"/>
                  <a:t>ALR 6000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GB" sz="1400" b="1" dirty="0" smtClean="0"/>
                  <a:t>38</a:t>
                </a:r>
                <a:r>
                  <a:rPr lang="en-GB" sz="1400" dirty="0" smtClean="0"/>
                  <a:t>kWhrs </a:t>
                </a:r>
                <a:r>
                  <a:rPr lang="en-GB" sz="1400" dirty="0"/>
                  <a:t>Primary </a:t>
                </a:r>
                <a:r>
                  <a:rPr lang="en-US" sz="1400" dirty="0" smtClean="0"/>
                  <a:t>LTC</a:t>
                </a:r>
                <a:r>
                  <a:rPr lang="en-GB" sz="1400" dirty="0" smtClean="0"/>
                  <a:t> batteries</a:t>
                </a:r>
                <a:endParaRPr lang="en-GB" sz="14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GB" sz="1400" b="1" dirty="0"/>
                  <a:t>6000m</a:t>
                </a:r>
                <a:r>
                  <a:rPr lang="en-GB" sz="1400" dirty="0"/>
                  <a:t> depth rating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GB" sz="1400" dirty="0" smtClean="0"/>
                  <a:t>Top </a:t>
                </a:r>
                <a:r>
                  <a:rPr lang="en-GB" sz="1400" dirty="0"/>
                  <a:t>Speed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GB" sz="1400" b="1" dirty="0"/>
                  <a:t>1m/s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Max Range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GB" sz="1400" b="1" dirty="0"/>
                  <a:t>2000km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GB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550" y="1767746"/>
                <a:ext cx="3109421" cy="1384995"/>
              </a:xfrm>
              <a:prstGeom prst="rect">
                <a:avLst/>
              </a:prstGeom>
              <a:blipFill rotWithShape="0">
                <a:blip r:embed="rId8"/>
                <a:stretch>
                  <a:fillRect l="-392" t="-881" b="-8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89550" y="4024251"/>
                <a:ext cx="3005513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 smtClean="0"/>
                  <a:t>ALR 1500</a:t>
                </a:r>
                <a:endParaRPr lang="en-GB" sz="14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GB" sz="1400" b="1" dirty="0" smtClean="0"/>
                  <a:t>107</a:t>
                </a:r>
                <a:r>
                  <a:rPr lang="en-GB" sz="1400" dirty="0" smtClean="0"/>
                  <a:t>kWhrs </a:t>
                </a:r>
                <a:r>
                  <a:rPr lang="en-GB" sz="1400" dirty="0"/>
                  <a:t>Primary </a:t>
                </a:r>
                <a:r>
                  <a:rPr lang="en-GB" sz="1400" dirty="0" smtClean="0"/>
                  <a:t>LTC batteries</a:t>
                </a:r>
                <a:endParaRPr lang="en-GB" sz="14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GB" sz="1400" b="1" dirty="0" smtClean="0"/>
                  <a:t>1500m</a:t>
                </a:r>
                <a:r>
                  <a:rPr lang="en-GB" sz="1400" dirty="0" smtClean="0"/>
                  <a:t> </a:t>
                </a:r>
                <a:r>
                  <a:rPr lang="en-GB" sz="1400" dirty="0"/>
                  <a:t>depth rating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GB" sz="1400" dirty="0" smtClean="0"/>
                  <a:t>Top </a:t>
                </a:r>
                <a:r>
                  <a:rPr lang="en-GB" sz="1400" dirty="0"/>
                  <a:t>Speed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GB" sz="1400" b="1" dirty="0"/>
                  <a:t>1m/s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Max Range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GB" sz="1400" dirty="0"/>
                  <a:t> </a:t>
                </a:r>
                <a:r>
                  <a:rPr lang="en-GB" sz="1400" b="1" dirty="0"/>
                  <a:t>6000km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GB" sz="1400" dirty="0">
                  <a:solidFill>
                    <a:schemeClr val="tx2"/>
                  </a:solidFill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GB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550" y="4024251"/>
                <a:ext cx="3005513" cy="1600438"/>
              </a:xfrm>
              <a:prstGeom prst="rect">
                <a:avLst/>
              </a:prstGeom>
              <a:blipFill rotWithShape="0">
                <a:blip r:embed="rId9"/>
                <a:stretch>
                  <a:fillRect l="-406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11511" y="886679"/>
            <a:ext cx="8920975" cy="5353865"/>
          </a:xfrm>
          <a:prstGeom prst="rect">
            <a:avLst/>
          </a:prstGeom>
          <a:solidFill>
            <a:schemeClr val="bg2">
              <a:lumMod val="75000"/>
              <a:alpha val="87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05671" y="3614254"/>
            <a:ext cx="61326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Typical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 smtClean="0">
                <a:solidFill>
                  <a:srgbClr val="FF0000"/>
                </a:solidFill>
              </a:rPr>
              <a:t>ead-reckoning error is ≈ 1-2% of </a:t>
            </a:r>
            <a:r>
              <a:rPr lang="en-US" b="1" dirty="0">
                <a:solidFill>
                  <a:srgbClr val="FF0000"/>
                </a:solidFill>
              </a:rPr>
              <a:t>distance travelled in a straight line </a:t>
            </a:r>
            <a:r>
              <a:rPr lang="en-US" b="1" dirty="0" smtClean="0">
                <a:solidFill>
                  <a:srgbClr val="FF0000"/>
                </a:solidFill>
              </a:rPr>
              <a:t>using speed over the ground 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otherwise, error = f(current speed)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54612" y="1672037"/>
            <a:ext cx="5246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A key outstanding challenge is</a:t>
            </a:r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r>
              <a:rPr lang="en-GB" sz="2400" b="1" dirty="0" smtClean="0">
                <a:solidFill>
                  <a:srgbClr val="FF0000"/>
                </a:solidFill>
              </a:rPr>
              <a:t>..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b="1" dirty="0" smtClean="0">
                <a:solidFill>
                  <a:srgbClr val="FF0000"/>
                </a:solidFill>
              </a:rPr>
              <a:t>avigation (no GPS)!</a:t>
            </a:r>
          </a:p>
        </p:txBody>
      </p:sp>
    </p:spTree>
    <p:extLst>
      <p:ext uri="{BB962C8B-B14F-4D97-AF65-F5344CB8AC3E}">
        <p14:creationId xmlns:p14="http://schemas.microsoft.com/office/powerpoint/2010/main" val="3664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11" grpId="0"/>
      <p:bldP spid="15" grpId="0"/>
      <p:bldP spid="22" grpId="0"/>
      <p:bldP spid="24" grpId="0"/>
      <p:bldP spid="31" grpId="0" animBg="1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70" y="1916918"/>
            <a:ext cx="5860115" cy="3906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Motivating Long-Term </a:t>
            </a:r>
            <a:r>
              <a:rPr lang="en-GB" dirty="0" smtClean="0"/>
              <a:t>Goal</a:t>
            </a:r>
            <a:br>
              <a:rPr lang="en-GB" dirty="0" smtClean="0"/>
            </a:br>
            <a:r>
              <a:rPr lang="en-US" sz="1400" dirty="0"/>
              <a:t>Research Motivation &amp; Aim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8" y="1402774"/>
            <a:ext cx="5006740" cy="4314086"/>
          </a:xfrm>
          <a:prstGeom prst="rect">
            <a:avLst/>
          </a:prstGeom>
        </p:spPr>
      </p:pic>
      <p:pic>
        <p:nvPicPr>
          <p:cNvPr id="32" name="Picture 2" descr="Image result for autosub long range under 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06" y="3332887"/>
            <a:ext cx="3371273" cy="238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5191008" y="1309966"/>
            <a:ext cx="38414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u="sng" dirty="0" smtClean="0">
                <a:solidFill>
                  <a:srgbClr val="3879AA"/>
                </a:solidFill>
              </a:rPr>
              <a:t>Crossing the Arctic Ocean</a:t>
            </a:r>
            <a:endParaRPr lang="en-GB" sz="1400" u="sng" dirty="0" smtClean="0">
              <a:solidFill>
                <a:srgbClr val="3879AA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en-GB" sz="1400" dirty="0" smtClean="0">
                <a:solidFill>
                  <a:srgbClr val="3879AA"/>
                </a:solidFill>
              </a:rPr>
              <a:t>Range over 3000 km (over 2 months)</a:t>
            </a:r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en-GB" sz="1400" dirty="0" smtClean="0">
                <a:solidFill>
                  <a:srgbClr val="3879AA"/>
                </a:solidFill>
              </a:rPr>
              <a:t>90% </a:t>
            </a:r>
            <a:r>
              <a:rPr lang="en-GB" sz="1400" dirty="0">
                <a:solidFill>
                  <a:srgbClr val="3879AA"/>
                </a:solidFill>
              </a:rPr>
              <a:t>ice </a:t>
            </a:r>
            <a:r>
              <a:rPr lang="en-GB" sz="1400" dirty="0" smtClean="0">
                <a:solidFill>
                  <a:srgbClr val="3879AA"/>
                </a:solidFill>
              </a:rPr>
              <a:t>covered (no surfacing </a:t>
            </a:r>
            <a:r>
              <a:rPr lang="en-GB" sz="1400" dirty="0" smtClean="0">
                <a:solidFill>
                  <a:srgbClr val="3879AA"/>
                </a:solidFill>
                <a:sym typeface="Wingdings"/>
              </a:rPr>
              <a:t> no GPS</a:t>
            </a:r>
            <a:r>
              <a:rPr lang="en-GB" sz="1400" dirty="0" smtClean="0">
                <a:solidFill>
                  <a:srgbClr val="3879AA"/>
                </a:solidFill>
              </a:rPr>
              <a:t>)</a:t>
            </a:r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en-GB" sz="1400" dirty="0" smtClean="0">
                <a:solidFill>
                  <a:srgbClr val="3879AA"/>
                </a:solidFill>
              </a:rPr>
              <a:t>No-go zones (unreliable heading)</a:t>
            </a:r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en-GB" sz="1400" dirty="0" smtClean="0">
                <a:solidFill>
                  <a:srgbClr val="3879AA"/>
                </a:solidFill>
              </a:rPr>
              <a:t>10 </a:t>
            </a:r>
            <a:r>
              <a:rPr lang="mr-IN" sz="1400" dirty="0" smtClean="0">
                <a:solidFill>
                  <a:srgbClr val="3879AA"/>
                </a:solidFill>
              </a:rPr>
              <a:t>–</a:t>
            </a:r>
            <a:r>
              <a:rPr lang="en-GB" sz="1400" dirty="0" smtClean="0">
                <a:solidFill>
                  <a:srgbClr val="3879AA"/>
                </a:solidFill>
              </a:rPr>
              <a:t> 1000 m </a:t>
            </a:r>
            <a:r>
              <a:rPr lang="en-GB" sz="1400" dirty="0">
                <a:solidFill>
                  <a:srgbClr val="3879AA"/>
                </a:solidFill>
              </a:rPr>
              <a:t>depth (no or little bottom-track</a:t>
            </a:r>
            <a:r>
              <a:rPr lang="en-GB" sz="1400" dirty="0" smtClean="0">
                <a:solidFill>
                  <a:srgbClr val="3879AA"/>
                </a:solidFill>
              </a:rPr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1513" y="1055744"/>
            <a:ext cx="8920975" cy="4979523"/>
          </a:xfrm>
          <a:prstGeom prst="rect">
            <a:avLst/>
          </a:prstGeom>
          <a:solidFill>
            <a:schemeClr val="bg2">
              <a:lumMod val="75000"/>
              <a:alpha val="87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70470" y="1154509"/>
            <a:ext cx="601318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rgbClr val="FF0000"/>
                </a:solidFill>
              </a:rPr>
              <a:t>Requirement: maintaining </a:t>
            </a:r>
            <a:r>
              <a:rPr lang="en-US" b="1" u="sng" dirty="0" err="1" smtClean="0">
                <a:solidFill>
                  <a:srgbClr val="FF0000"/>
                </a:solidFill>
              </a:rPr>
              <a:t>localisation</a:t>
            </a:r>
            <a:r>
              <a:rPr lang="en-US" b="1" u="sng" dirty="0" smtClean="0">
                <a:solidFill>
                  <a:srgbClr val="FF0000"/>
                </a:solidFill>
              </a:rPr>
              <a:t> error &lt; 100 km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04" y="1810117"/>
            <a:ext cx="5860115" cy="39067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2" y="1309966"/>
            <a:ext cx="7187122" cy="44068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6879" y="1402774"/>
            <a:ext cx="3052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 need for 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b="1" dirty="0" smtClean="0">
                <a:solidFill>
                  <a:srgbClr val="FF0000"/>
                </a:solidFill>
              </a:rPr>
              <a:t>etter understanding the Arctic </a:t>
            </a:r>
            <a:r>
              <a:rPr lang="en-US" b="1" smtClean="0">
                <a:solidFill>
                  <a:srgbClr val="FF0000"/>
                </a:solidFill>
              </a:rPr>
              <a:t>Ocean and the underlying processes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" y="574310"/>
            <a:ext cx="4779177" cy="53967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74" y="460704"/>
            <a:ext cx="3923583" cy="55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Existing Navigation Techniques</a:t>
            </a:r>
            <a:br>
              <a:rPr lang="en-US" dirty="0" smtClean="0"/>
            </a:br>
            <a:r>
              <a:rPr lang="en-US" dirty="0" smtClean="0"/>
              <a:t>&amp; Limitations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9" y="1662546"/>
            <a:ext cx="4811188" cy="31478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0669" y="4949793"/>
            <a:ext cx="4683113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/>
            <a:r>
              <a:rPr lang="en-US" sz="1050" dirty="0">
                <a:solidFill>
                  <a:srgbClr val="3879AA"/>
                </a:solidFill>
              </a:rPr>
              <a:t>Liam Paull, Saeed </a:t>
            </a:r>
            <a:r>
              <a:rPr lang="en-US" sz="1050" dirty="0" err="1">
                <a:solidFill>
                  <a:srgbClr val="3879AA"/>
                </a:solidFill>
              </a:rPr>
              <a:t>Saeedi</a:t>
            </a:r>
            <a:r>
              <a:rPr lang="en-US" sz="1050" dirty="0">
                <a:solidFill>
                  <a:srgbClr val="3879AA"/>
                </a:solidFill>
              </a:rPr>
              <a:t>, Mae </a:t>
            </a:r>
            <a:r>
              <a:rPr lang="en-US" sz="1050" dirty="0" err="1">
                <a:solidFill>
                  <a:srgbClr val="3879AA"/>
                </a:solidFill>
              </a:rPr>
              <a:t>Seto</a:t>
            </a:r>
            <a:r>
              <a:rPr lang="en-US" sz="1050" dirty="0">
                <a:solidFill>
                  <a:srgbClr val="3879AA"/>
                </a:solidFill>
              </a:rPr>
              <a:t>, and </a:t>
            </a:r>
            <a:r>
              <a:rPr lang="en-US" sz="1050" dirty="0" err="1">
                <a:solidFill>
                  <a:srgbClr val="3879AA"/>
                </a:solidFill>
              </a:rPr>
              <a:t>Huaqing</a:t>
            </a:r>
            <a:r>
              <a:rPr lang="en-US" sz="1050" dirty="0">
                <a:solidFill>
                  <a:srgbClr val="3879AA"/>
                </a:solidFill>
              </a:rPr>
              <a:t> Li. </a:t>
            </a:r>
            <a:r>
              <a:rPr lang="en-US" sz="1050" dirty="0" smtClean="0">
                <a:solidFill>
                  <a:srgbClr val="3879AA"/>
                </a:solidFill>
              </a:rPr>
              <a:t>“AUV </a:t>
            </a:r>
            <a:r>
              <a:rPr lang="en-US" sz="1050" dirty="0">
                <a:solidFill>
                  <a:srgbClr val="3879AA"/>
                </a:solidFill>
              </a:rPr>
              <a:t>navigation and localization: A review</a:t>
            </a:r>
            <a:r>
              <a:rPr lang="en-US" sz="1050" dirty="0" smtClean="0">
                <a:solidFill>
                  <a:srgbClr val="3879AA"/>
                </a:solidFill>
              </a:rPr>
              <a:t>.” </a:t>
            </a:r>
            <a:r>
              <a:rPr lang="en-US" sz="1050" dirty="0">
                <a:solidFill>
                  <a:srgbClr val="3879AA"/>
                </a:solidFill>
              </a:rPr>
              <a:t>Oceanic Engineering, IEEE Journal of, 39(1):131–149, 2014.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100" dirty="0">
              <a:solidFill>
                <a:srgbClr val="3879AA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5422" y="1851497"/>
            <a:ext cx="359879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sz="2000" dirty="0" smtClean="0"/>
              <a:t>Methodologies/Limitations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00B050"/>
                </a:solidFill>
              </a:rPr>
              <a:t>Inertial Navigation</a:t>
            </a:r>
          </a:p>
          <a:p>
            <a:pPr lvl="1" defTabSz="914400">
              <a:lnSpc>
                <a:spcPct val="150000"/>
              </a:lnSpc>
            </a:pPr>
            <a:r>
              <a:rPr lang="en-US" sz="1600" dirty="0">
                <a:solidFill>
                  <a:srgbClr val="00B050"/>
                </a:solidFill>
              </a:rPr>
              <a:t>u</a:t>
            </a:r>
            <a:r>
              <a:rPr lang="en-US" sz="1600" dirty="0" smtClean="0">
                <a:solidFill>
                  <a:srgbClr val="00B050"/>
                </a:solidFill>
              </a:rPr>
              <a:t>nbounded error growth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FF0000"/>
                </a:solidFill>
              </a:rPr>
              <a:t>Acoustic-Aided Navigation</a:t>
            </a:r>
          </a:p>
          <a:p>
            <a:pPr lvl="1" defTabSz="91440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 smtClean="0">
                <a:solidFill>
                  <a:srgbClr val="FF0000"/>
                </a:solidFill>
              </a:rPr>
              <a:t>eed external assistance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0070C0"/>
                </a:solidFill>
              </a:rPr>
              <a:t>Geophysical Navigation</a:t>
            </a:r>
          </a:p>
          <a:p>
            <a:pPr lvl="1" defTabSz="914400">
              <a:lnSpc>
                <a:spcPct val="150000"/>
              </a:lnSpc>
            </a:pPr>
            <a:r>
              <a:rPr lang="en-US" sz="1600" dirty="0">
                <a:solidFill>
                  <a:srgbClr val="0070C0"/>
                </a:solidFill>
              </a:rPr>
              <a:t>n</a:t>
            </a:r>
            <a:r>
              <a:rPr lang="en-US" sz="1600" dirty="0" smtClean="0">
                <a:solidFill>
                  <a:srgbClr val="0070C0"/>
                </a:solidFill>
              </a:rPr>
              <a:t>eed good quality maps</a:t>
            </a:r>
          </a:p>
          <a:p>
            <a:pPr lvl="1" defTabSz="914400">
              <a:lnSpc>
                <a:spcPct val="150000"/>
              </a:lnSpc>
            </a:pPr>
            <a:r>
              <a:rPr lang="en-US" sz="1600" dirty="0" smtClean="0">
                <a:solidFill>
                  <a:srgbClr val="0070C0"/>
                </a:solidFill>
              </a:rPr>
              <a:t>information-rich &amp; power-hungry sensors</a:t>
            </a:r>
          </a:p>
        </p:txBody>
      </p:sp>
      <p:sp>
        <p:nvSpPr>
          <p:cNvPr id="13" name="Freeform 12"/>
          <p:cNvSpPr/>
          <p:nvPr/>
        </p:nvSpPr>
        <p:spPr>
          <a:xfrm>
            <a:off x="212436" y="1985818"/>
            <a:ext cx="2016290" cy="1273127"/>
          </a:xfrm>
          <a:custGeom>
            <a:avLst/>
            <a:gdLst>
              <a:gd name="connsiteX0" fmla="*/ 1911928 w 2016290"/>
              <a:gd name="connsiteY0" fmla="*/ 1256146 h 1273127"/>
              <a:gd name="connsiteX1" fmla="*/ 461819 w 2016290"/>
              <a:gd name="connsiteY1" fmla="*/ 1256146 h 1273127"/>
              <a:gd name="connsiteX2" fmla="*/ 138546 w 2016290"/>
              <a:gd name="connsiteY2" fmla="*/ 1246909 h 1273127"/>
              <a:gd name="connsiteX3" fmla="*/ 83128 w 2016290"/>
              <a:gd name="connsiteY3" fmla="*/ 1209964 h 1273127"/>
              <a:gd name="connsiteX4" fmla="*/ 46182 w 2016290"/>
              <a:gd name="connsiteY4" fmla="*/ 1154546 h 1273127"/>
              <a:gd name="connsiteX5" fmla="*/ 27709 w 2016290"/>
              <a:gd name="connsiteY5" fmla="*/ 1099127 h 1273127"/>
              <a:gd name="connsiteX6" fmla="*/ 18473 w 2016290"/>
              <a:gd name="connsiteY6" fmla="*/ 1052946 h 1273127"/>
              <a:gd name="connsiteX7" fmla="*/ 0 w 2016290"/>
              <a:gd name="connsiteY7" fmla="*/ 969818 h 1273127"/>
              <a:gd name="connsiteX8" fmla="*/ 9237 w 2016290"/>
              <a:gd name="connsiteY8" fmla="*/ 378691 h 1273127"/>
              <a:gd name="connsiteX9" fmla="*/ 36946 w 2016290"/>
              <a:gd name="connsiteY9" fmla="*/ 267855 h 1273127"/>
              <a:gd name="connsiteX10" fmla="*/ 64655 w 2016290"/>
              <a:gd name="connsiteY10" fmla="*/ 166255 h 1273127"/>
              <a:gd name="connsiteX11" fmla="*/ 110837 w 2016290"/>
              <a:gd name="connsiteY11" fmla="*/ 120073 h 1273127"/>
              <a:gd name="connsiteX12" fmla="*/ 193964 w 2016290"/>
              <a:gd name="connsiteY12" fmla="*/ 55418 h 1273127"/>
              <a:gd name="connsiteX13" fmla="*/ 258619 w 2016290"/>
              <a:gd name="connsiteY13" fmla="*/ 36946 h 1273127"/>
              <a:gd name="connsiteX14" fmla="*/ 323273 w 2016290"/>
              <a:gd name="connsiteY14" fmla="*/ 18473 h 1273127"/>
              <a:gd name="connsiteX15" fmla="*/ 517237 w 2016290"/>
              <a:gd name="connsiteY15" fmla="*/ 0 h 1273127"/>
              <a:gd name="connsiteX16" fmla="*/ 757382 w 2016290"/>
              <a:gd name="connsiteY16" fmla="*/ 9237 h 1273127"/>
              <a:gd name="connsiteX17" fmla="*/ 822037 w 2016290"/>
              <a:gd name="connsiteY17" fmla="*/ 18473 h 1273127"/>
              <a:gd name="connsiteX18" fmla="*/ 951346 w 2016290"/>
              <a:gd name="connsiteY18" fmla="*/ 36946 h 1273127"/>
              <a:gd name="connsiteX19" fmla="*/ 1016000 w 2016290"/>
              <a:gd name="connsiteY19" fmla="*/ 55418 h 1273127"/>
              <a:gd name="connsiteX20" fmla="*/ 1108364 w 2016290"/>
              <a:gd name="connsiteY20" fmla="*/ 83127 h 1273127"/>
              <a:gd name="connsiteX21" fmla="*/ 1136073 w 2016290"/>
              <a:gd name="connsiteY21" fmla="*/ 92364 h 1273127"/>
              <a:gd name="connsiteX22" fmla="*/ 1163782 w 2016290"/>
              <a:gd name="connsiteY22" fmla="*/ 101600 h 1273127"/>
              <a:gd name="connsiteX23" fmla="*/ 1200728 w 2016290"/>
              <a:gd name="connsiteY23" fmla="*/ 120073 h 1273127"/>
              <a:gd name="connsiteX24" fmla="*/ 1256146 w 2016290"/>
              <a:gd name="connsiteY24" fmla="*/ 138546 h 1273127"/>
              <a:gd name="connsiteX25" fmla="*/ 1311564 w 2016290"/>
              <a:gd name="connsiteY25" fmla="*/ 175491 h 1273127"/>
              <a:gd name="connsiteX26" fmla="*/ 1366982 w 2016290"/>
              <a:gd name="connsiteY26" fmla="*/ 221673 h 1273127"/>
              <a:gd name="connsiteX27" fmla="*/ 1385455 w 2016290"/>
              <a:gd name="connsiteY27" fmla="*/ 249382 h 1273127"/>
              <a:gd name="connsiteX28" fmla="*/ 1450109 w 2016290"/>
              <a:gd name="connsiteY28" fmla="*/ 332509 h 1273127"/>
              <a:gd name="connsiteX29" fmla="*/ 1477819 w 2016290"/>
              <a:gd name="connsiteY29" fmla="*/ 415637 h 1273127"/>
              <a:gd name="connsiteX30" fmla="*/ 1487055 w 2016290"/>
              <a:gd name="connsiteY30" fmla="*/ 443346 h 1273127"/>
              <a:gd name="connsiteX31" fmla="*/ 1496291 w 2016290"/>
              <a:gd name="connsiteY31" fmla="*/ 489527 h 1273127"/>
              <a:gd name="connsiteX32" fmla="*/ 1505528 w 2016290"/>
              <a:gd name="connsiteY32" fmla="*/ 554182 h 1273127"/>
              <a:gd name="connsiteX33" fmla="*/ 1524000 w 2016290"/>
              <a:gd name="connsiteY33" fmla="*/ 609600 h 1273127"/>
              <a:gd name="connsiteX34" fmla="*/ 1551709 w 2016290"/>
              <a:gd name="connsiteY34" fmla="*/ 665018 h 1273127"/>
              <a:gd name="connsiteX35" fmla="*/ 1579419 w 2016290"/>
              <a:gd name="connsiteY35" fmla="*/ 683491 h 1273127"/>
              <a:gd name="connsiteX36" fmla="*/ 1625600 w 2016290"/>
              <a:gd name="connsiteY36" fmla="*/ 729673 h 1273127"/>
              <a:gd name="connsiteX37" fmla="*/ 1644073 w 2016290"/>
              <a:gd name="connsiteY37" fmla="*/ 757382 h 1273127"/>
              <a:gd name="connsiteX38" fmla="*/ 1699491 w 2016290"/>
              <a:gd name="connsiteY38" fmla="*/ 794327 h 1273127"/>
              <a:gd name="connsiteX39" fmla="*/ 1727200 w 2016290"/>
              <a:gd name="connsiteY39" fmla="*/ 812800 h 1273127"/>
              <a:gd name="connsiteX40" fmla="*/ 1764146 w 2016290"/>
              <a:gd name="connsiteY40" fmla="*/ 868218 h 1273127"/>
              <a:gd name="connsiteX41" fmla="*/ 1791855 w 2016290"/>
              <a:gd name="connsiteY41" fmla="*/ 895927 h 1273127"/>
              <a:gd name="connsiteX42" fmla="*/ 1856509 w 2016290"/>
              <a:gd name="connsiteY42" fmla="*/ 979055 h 1273127"/>
              <a:gd name="connsiteX43" fmla="*/ 1865746 w 2016290"/>
              <a:gd name="connsiteY43" fmla="*/ 1006764 h 1273127"/>
              <a:gd name="connsiteX44" fmla="*/ 1884219 w 2016290"/>
              <a:gd name="connsiteY44" fmla="*/ 1034473 h 1273127"/>
              <a:gd name="connsiteX45" fmla="*/ 1893455 w 2016290"/>
              <a:gd name="connsiteY45" fmla="*/ 1080655 h 1273127"/>
              <a:gd name="connsiteX46" fmla="*/ 1911928 w 2016290"/>
              <a:gd name="connsiteY46" fmla="*/ 1256146 h 127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016290" h="1273127">
                <a:moveTo>
                  <a:pt x="1911928" y="1256146"/>
                </a:moveTo>
                <a:cubicBezTo>
                  <a:pt x="1673322" y="1285394"/>
                  <a:pt x="1865230" y="1271076"/>
                  <a:pt x="461819" y="1256146"/>
                </a:cubicBezTo>
                <a:cubicBezTo>
                  <a:pt x="354023" y="1254999"/>
                  <a:pt x="246304" y="1249988"/>
                  <a:pt x="138546" y="1246909"/>
                </a:cubicBezTo>
                <a:cubicBezTo>
                  <a:pt x="120073" y="1234594"/>
                  <a:pt x="95443" y="1228437"/>
                  <a:pt x="83128" y="1209964"/>
                </a:cubicBezTo>
                <a:lnTo>
                  <a:pt x="46182" y="1154546"/>
                </a:lnTo>
                <a:cubicBezTo>
                  <a:pt x="40024" y="1136073"/>
                  <a:pt x="31528" y="1118221"/>
                  <a:pt x="27709" y="1099127"/>
                </a:cubicBezTo>
                <a:cubicBezTo>
                  <a:pt x="24630" y="1083733"/>
                  <a:pt x="21878" y="1068271"/>
                  <a:pt x="18473" y="1052946"/>
                </a:cubicBezTo>
                <a:cubicBezTo>
                  <a:pt x="-7625" y="935501"/>
                  <a:pt x="27871" y="1109165"/>
                  <a:pt x="0" y="969818"/>
                </a:cubicBezTo>
                <a:cubicBezTo>
                  <a:pt x="3079" y="772776"/>
                  <a:pt x="1033" y="575587"/>
                  <a:pt x="9237" y="378691"/>
                </a:cubicBezTo>
                <a:cubicBezTo>
                  <a:pt x="9724" y="367000"/>
                  <a:pt x="32083" y="292173"/>
                  <a:pt x="36946" y="267855"/>
                </a:cubicBezTo>
                <a:cubicBezTo>
                  <a:pt x="41903" y="243069"/>
                  <a:pt x="51261" y="186345"/>
                  <a:pt x="64655" y="166255"/>
                </a:cubicBezTo>
                <a:cubicBezTo>
                  <a:pt x="98522" y="115455"/>
                  <a:pt x="64655" y="158558"/>
                  <a:pt x="110837" y="120073"/>
                </a:cubicBezTo>
                <a:cubicBezTo>
                  <a:pt x="142713" y="93510"/>
                  <a:pt x="147279" y="70979"/>
                  <a:pt x="193964" y="55418"/>
                </a:cubicBezTo>
                <a:cubicBezTo>
                  <a:pt x="260421" y="33267"/>
                  <a:pt x="177409" y="60149"/>
                  <a:pt x="258619" y="36946"/>
                </a:cubicBezTo>
                <a:cubicBezTo>
                  <a:pt x="293249" y="27052"/>
                  <a:pt x="283560" y="25693"/>
                  <a:pt x="323273" y="18473"/>
                </a:cubicBezTo>
                <a:cubicBezTo>
                  <a:pt x="392785" y="5835"/>
                  <a:pt x="441484" y="5411"/>
                  <a:pt x="517237" y="0"/>
                </a:cubicBezTo>
                <a:cubicBezTo>
                  <a:pt x="597285" y="3079"/>
                  <a:pt x="677421" y="4391"/>
                  <a:pt x="757382" y="9237"/>
                </a:cubicBezTo>
                <a:cubicBezTo>
                  <a:pt x="779113" y="10554"/>
                  <a:pt x="800458" y="15596"/>
                  <a:pt x="822037" y="18473"/>
                </a:cubicBezTo>
                <a:cubicBezTo>
                  <a:pt x="873135" y="25286"/>
                  <a:pt x="902661" y="27209"/>
                  <a:pt x="951346" y="36946"/>
                </a:cubicBezTo>
                <a:cubicBezTo>
                  <a:pt x="999467" y="46570"/>
                  <a:pt x="974921" y="43681"/>
                  <a:pt x="1016000" y="55418"/>
                </a:cubicBezTo>
                <a:cubicBezTo>
                  <a:pt x="1113691" y="83330"/>
                  <a:pt x="976702" y="39240"/>
                  <a:pt x="1108364" y="83127"/>
                </a:cubicBezTo>
                <a:lnTo>
                  <a:pt x="1136073" y="92364"/>
                </a:lnTo>
                <a:cubicBezTo>
                  <a:pt x="1145309" y="95443"/>
                  <a:pt x="1155074" y="97246"/>
                  <a:pt x="1163782" y="101600"/>
                </a:cubicBezTo>
                <a:cubicBezTo>
                  <a:pt x="1176097" y="107758"/>
                  <a:pt x="1187944" y="114959"/>
                  <a:pt x="1200728" y="120073"/>
                </a:cubicBezTo>
                <a:cubicBezTo>
                  <a:pt x="1218807" y="127305"/>
                  <a:pt x="1239944" y="127745"/>
                  <a:pt x="1256146" y="138546"/>
                </a:cubicBezTo>
                <a:cubicBezTo>
                  <a:pt x="1274619" y="150861"/>
                  <a:pt x="1295865" y="159792"/>
                  <a:pt x="1311564" y="175491"/>
                </a:cubicBezTo>
                <a:cubicBezTo>
                  <a:pt x="1347122" y="211049"/>
                  <a:pt x="1328405" y="195954"/>
                  <a:pt x="1366982" y="221673"/>
                </a:cubicBezTo>
                <a:cubicBezTo>
                  <a:pt x="1373140" y="230909"/>
                  <a:pt x="1378348" y="240854"/>
                  <a:pt x="1385455" y="249382"/>
                </a:cubicBezTo>
                <a:cubicBezTo>
                  <a:pt x="1412020" y="281260"/>
                  <a:pt x="1434546" y="285820"/>
                  <a:pt x="1450109" y="332509"/>
                </a:cubicBezTo>
                <a:lnTo>
                  <a:pt x="1477819" y="415637"/>
                </a:lnTo>
                <a:cubicBezTo>
                  <a:pt x="1480898" y="424873"/>
                  <a:pt x="1485146" y="433799"/>
                  <a:pt x="1487055" y="443346"/>
                </a:cubicBezTo>
                <a:cubicBezTo>
                  <a:pt x="1490134" y="458740"/>
                  <a:pt x="1493710" y="474042"/>
                  <a:pt x="1496291" y="489527"/>
                </a:cubicBezTo>
                <a:cubicBezTo>
                  <a:pt x="1499870" y="511001"/>
                  <a:pt x="1500633" y="532969"/>
                  <a:pt x="1505528" y="554182"/>
                </a:cubicBezTo>
                <a:cubicBezTo>
                  <a:pt x="1509906" y="573155"/>
                  <a:pt x="1517842" y="591127"/>
                  <a:pt x="1524000" y="609600"/>
                </a:cubicBezTo>
                <a:cubicBezTo>
                  <a:pt x="1531511" y="632133"/>
                  <a:pt x="1533807" y="647116"/>
                  <a:pt x="1551709" y="665018"/>
                </a:cubicBezTo>
                <a:cubicBezTo>
                  <a:pt x="1559559" y="672868"/>
                  <a:pt x="1570182" y="677333"/>
                  <a:pt x="1579419" y="683491"/>
                </a:cubicBezTo>
                <a:cubicBezTo>
                  <a:pt x="1628675" y="757377"/>
                  <a:pt x="1564028" y="668101"/>
                  <a:pt x="1625600" y="729673"/>
                </a:cubicBezTo>
                <a:cubicBezTo>
                  <a:pt x="1633449" y="737522"/>
                  <a:pt x="1635719" y="750072"/>
                  <a:pt x="1644073" y="757382"/>
                </a:cubicBezTo>
                <a:cubicBezTo>
                  <a:pt x="1660781" y="772002"/>
                  <a:pt x="1681018" y="782012"/>
                  <a:pt x="1699491" y="794327"/>
                </a:cubicBezTo>
                <a:lnTo>
                  <a:pt x="1727200" y="812800"/>
                </a:lnTo>
                <a:cubicBezTo>
                  <a:pt x="1739515" y="831273"/>
                  <a:pt x="1748447" y="852519"/>
                  <a:pt x="1764146" y="868218"/>
                </a:cubicBezTo>
                <a:cubicBezTo>
                  <a:pt x="1773382" y="877454"/>
                  <a:pt x="1783836" y="885616"/>
                  <a:pt x="1791855" y="895927"/>
                </a:cubicBezTo>
                <a:cubicBezTo>
                  <a:pt x="1869189" y="995358"/>
                  <a:pt x="1793602" y="916148"/>
                  <a:pt x="1856509" y="979055"/>
                </a:cubicBezTo>
                <a:cubicBezTo>
                  <a:pt x="1859588" y="988291"/>
                  <a:pt x="1861392" y="998056"/>
                  <a:pt x="1865746" y="1006764"/>
                </a:cubicBezTo>
                <a:cubicBezTo>
                  <a:pt x="1870711" y="1016693"/>
                  <a:pt x="1880321" y="1024079"/>
                  <a:pt x="1884219" y="1034473"/>
                </a:cubicBezTo>
                <a:cubicBezTo>
                  <a:pt x="1889731" y="1049172"/>
                  <a:pt x="1890647" y="1065209"/>
                  <a:pt x="1893455" y="1080655"/>
                </a:cubicBezTo>
                <a:cubicBezTo>
                  <a:pt x="1907246" y="1156509"/>
                  <a:pt x="2150534" y="1226898"/>
                  <a:pt x="1911928" y="1256146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47243" y="2189018"/>
            <a:ext cx="3759739" cy="2623127"/>
          </a:xfrm>
          <a:custGeom>
            <a:avLst/>
            <a:gdLst>
              <a:gd name="connsiteX0" fmla="*/ 1690793 w 3759739"/>
              <a:gd name="connsiteY0" fmla="*/ 434109 h 2623127"/>
              <a:gd name="connsiteX1" fmla="*/ 1681557 w 3759739"/>
              <a:gd name="connsiteY1" fmla="*/ 397164 h 2623127"/>
              <a:gd name="connsiteX2" fmla="*/ 1663084 w 3759739"/>
              <a:gd name="connsiteY2" fmla="*/ 341746 h 2623127"/>
              <a:gd name="connsiteX3" fmla="*/ 1644612 w 3759739"/>
              <a:gd name="connsiteY3" fmla="*/ 258618 h 2623127"/>
              <a:gd name="connsiteX4" fmla="*/ 1635375 w 3759739"/>
              <a:gd name="connsiteY4" fmla="*/ 230909 h 2623127"/>
              <a:gd name="connsiteX5" fmla="*/ 1644612 w 3759739"/>
              <a:gd name="connsiteY5" fmla="*/ 92364 h 2623127"/>
              <a:gd name="connsiteX6" fmla="*/ 1653848 w 3759739"/>
              <a:gd name="connsiteY6" fmla="*/ 64655 h 2623127"/>
              <a:gd name="connsiteX7" fmla="*/ 1764684 w 3759739"/>
              <a:gd name="connsiteY7" fmla="*/ 9237 h 2623127"/>
              <a:gd name="connsiteX8" fmla="*/ 1792393 w 3759739"/>
              <a:gd name="connsiteY8" fmla="*/ 0 h 2623127"/>
              <a:gd name="connsiteX9" fmla="*/ 2032539 w 3759739"/>
              <a:gd name="connsiteY9" fmla="*/ 9237 h 2623127"/>
              <a:gd name="connsiteX10" fmla="*/ 2087957 w 3759739"/>
              <a:gd name="connsiteY10" fmla="*/ 27709 h 2623127"/>
              <a:gd name="connsiteX11" fmla="*/ 2235739 w 3759739"/>
              <a:gd name="connsiteY11" fmla="*/ 46182 h 2623127"/>
              <a:gd name="connsiteX12" fmla="*/ 2272684 w 3759739"/>
              <a:gd name="connsiteY12" fmla="*/ 55418 h 2623127"/>
              <a:gd name="connsiteX13" fmla="*/ 2337339 w 3759739"/>
              <a:gd name="connsiteY13" fmla="*/ 64655 h 2623127"/>
              <a:gd name="connsiteX14" fmla="*/ 2365048 w 3759739"/>
              <a:gd name="connsiteY14" fmla="*/ 83127 h 2623127"/>
              <a:gd name="connsiteX15" fmla="*/ 2411230 w 3759739"/>
              <a:gd name="connsiteY15" fmla="*/ 175491 h 2623127"/>
              <a:gd name="connsiteX16" fmla="*/ 2392757 w 3759739"/>
              <a:gd name="connsiteY16" fmla="*/ 572655 h 2623127"/>
              <a:gd name="connsiteX17" fmla="*/ 2383521 w 3759739"/>
              <a:gd name="connsiteY17" fmla="*/ 600364 h 2623127"/>
              <a:gd name="connsiteX18" fmla="*/ 2374284 w 3759739"/>
              <a:gd name="connsiteY18" fmla="*/ 646546 h 2623127"/>
              <a:gd name="connsiteX19" fmla="*/ 2346575 w 3759739"/>
              <a:gd name="connsiteY19" fmla="*/ 729673 h 2623127"/>
              <a:gd name="connsiteX20" fmla="*/ 2337339 w 3759739"/>
              <a:gd name="connsiteY20" fmla="*/ 757382 h 2623127"/>
              <a:gd name="connsiteX21" fmla="*/ 2328102 w 3759739"/>
              <a:gd name="connsiteY21" fmla="*/ 803564 h 2623127"/>
              <a:gd name="connsiteX22" fmla="*/ 2309630 w 3759739"/>
              <a:gd name="connsiteY22" fmla="*/ 895927 h 2623127"/>
              <a:gd name="connsiteX23" fmla="*/ 2300393 w 3759739"/>
              <a:gd name="connsiteY23" fmla="*/ 988291 h 2623127"/>
              <a:gd name="connsiteX24" fmla="*/ 2309630 w 3759739"/>
              <a:gd name="connsiteY24" fmla="*/ 1191491 h 2623127"/>
              <a:gd name="connsiteX25" fmla="*/ 2318866 w 3759739"/>
              <a:gd name="connsiteY25" fmla="*/ 1219200 h 2623127"/>
              <a:gd name="connsiteX26" fmla="*/ 2346575 w 3759739"/>
              <a:gd name="connsiteY26" fmla="*/ 1311564 h 2623127"/>
              <a:gd name="connsiteX27" fmla="*/ 2355812 w 3759739"/>
              <a:gd name="connsiteY27" fmla="*/ 1339273 h 2623127"/>
              <a:gd name="connsiteX28" fmla="*/ 2438939 w 3759739"/>
              <a:gd name="connsiteY28" fmla="*/ 1366982 h 2623127"/>
              <a:gd name="connsiteX29" fmla="*/ 2466648 w 3759739"/>
              <a:gd name="connsiteY29" fmla="*/ 1376218 h 2623127"/>
              <a:gd name="connsiteX30" fmla="*/ 2540539 w 3759739"/>
              <a:gd name="connsiteY30" fmla="*/ 1394691 h 2623127"/>
              <a:gd name="connsiteX31" fmla="*/ 2577484 w 3759739"/>
              <a:gd name="connsiteY31" fmla="*/ 1403927 h 2623127"/>
              <a:gd name="connsiteX32" fmla="*/ 2632902 w 3759739"/>
              <a:gd name="connsiteY32" fmla="*/ 1422400 h 2623127"/>
              <a:gd name="connsiteX33" fmla="*/ 2660612 w 3759739"/>
              <a:gd name="connsiteY33" fmla="*/ 1440873 h 2623127"/>
              <a:gd name="connsiteX34" fmla="*/ 2679084 w 3759739"/>
              <a:gd name="connsiteY34" fmla="*/ 1496291 h 2623127"/>
              <a:gd name="connsiteX35" fmla="*/ 2697557 w 3759739"/>
              <a:gd name="connsiteY35" fmla="*/ 1551709 h 2623127"/>
              <a:gd name="connsiteX36" fmla="*/ 2706793 w 3759739"/>
              <a:gd name="connsiteY36" fmla="*/ 1579418 h 2623127"/>
              <a:gd name="connsiteX37" fmla="*/ 2725266 w 3759739"/>
              <a:gd name="connsiteY37" fmla="*/ 1607127 h 2623127"/>
              <a:gd name="connsiteX38" fmla="*/ 2808393 w 3759739"/>
              <a:gd name="connsiteY38" fmla="*/ 1653309 h 2623127"/>
              <a:gd name="connsiteX39" fmla="*/ 2845339 w 3759739"/>
              <a:gd name="connsiteY39" fmla="*/ 1708727 h 2623127"/>
              <a:gd name="connsiteX40" fmla="*/ 3131666 w 3759739"/>
              <a:gd name="connsiteY40" fmla="*/ 1754909 h 2623127"/>
              <a:gd name="connsiteX41" fmla="*/ 3224030 w 3759739"/>
              <a:gd name="connsiteY41" fmla="*/ 1764146 h 2623127"/>
              <a:gd name="connsiteX42" fmla="*/ 3417993 w 3759739"/>
              <a:gd name="connsiteY42" fmla="*/ 1782618 h 2623127"/>
              <a:gd name="connsiteX43" fmla="*/ 3445702 w 3759739"/>
              <a:gd name="connsiteY43" fmla="*/ 1791855 h 2623127"/>
              <a:gd name="connsiteX44" fmla="*/ 3519593 w 3759739"/>
              <a:gd name="connsiteY44" fmla="*/ 1810327 h 2623127"/>
              <a:gd name="connsiteX45" fmla="*/ 3575012 w 3759739"/>
              <a:gd name="connsiteY45" fmla="*/ 1828800 h 2623127"/>
              <a:gd name="connsiteX46" fmla="*/ 3602721 w 3759739"/>
              <a:gd name="connsiteY46" fmla="*/ 1847273 h 2623127"/>
              <a:gd name="connsiteX47" fmla="*/ 3630430 w 3759739"/>
              <a:gd name="connsiteY47" fmla="*/ 1856509 h 2623127"/>
              <a:gd name="connsiteX48" fmla="*/ 3713557 w 3759739"/>
              <a:gd name="connsiteY48" fmla="*/ 1921164 h 2623127"/>
              <a:gd name="connsiteX49" fmla="*/ 3732030 w 3759739"/>
              <a:gd name="connsiteY49" fmla="*/ 1948873 h 2623127"/>
              <a:gd name="connsiteX50" fmla="*/ 3750502 w 3759739"/>
              <a:gd name="connsiteY50" fmla="*/ 2004291 h 2623127"/>
              <a:gd name="connsiteX51" fmla="*/ 3759739 w 3759739"/>
              <a:gd name="connsiteY51" fmla="*/ 2032000 h 2623127"/>
              <a:gd name="connsiteX52" fmla="*/ 3741266 w 3759739"/>
              <a:gd name="connsiteY52" fmla="*/ 2318327 h 2623127"/>
              <a:gd name="connsiteX53" fmla="*/ 3722793 w 3759739"/>
              <a:gd name="connsiteY53" fmla="*/ 2410691 h 2623127"/>
              <a:gd name="connsiteX54" fmla="*/ 3704321 w 3759739"/>
              <a:gd name="connsiteY54" fmla="*/ 2521527 h 2623127"/>
              <a:gd name="connsiteX55" fmla="*/ 3695084 w 3759739"/>
              <a:gd name="connsiteY55" fmla="*/ 2549237 h 2623127"/>
              <a:gd name="connsiteX56" fmla="*/ 3658139 w 3759739"/>
              <a:gd name="connsiteY56" fmla="*/ 2623127 h 2623127"/>
              <a:gd name="connsiteX57" fmla="*/ 2438939 w 3759739"/>
              <a:gd name="connsiteY57" fmla="*/ 2613891 h 2623127"/>
              <a:gd name="connsiteX58" fmla="*/ 2124902 w 3759739"/>
              <a:gd name="connsiteY58" fmla="*/ 2595418 h 2623127"/>
              <a:gd name="connsiteX59" fmla="*/ 1940175 w 3759739"/>
              <a:gd name="connsiteY59" fmla="*/ 2576946 h 2623127"/>
              <a:gd name="connsiteX60" fmla="*/ 1543012 w 3759739"/>
              <a:gd name="connsiteY60" fmla="*/ 2567709 h 2623127"/>
              <a:gd name="connsiteX61" fmla="*/ 1487593 w 3759739"/>
              <a:gd name="connsiteY61" fmla="*/ 2549237 h 2623127"/>
              <a:gd name="connsiteX62" fmla="*/ 1450648 w 3759739"/>
              <a:gd name="connsiteY62" fmla="*/ 2493818 h 2623127"/>
              <a:gd name="connsiteX63" fmla="*/ 1367521 w 3759739"/>
              <a:gd name="connsiteY63" fmla="*/ 2419927 h 2623127"/>
              <a:gd name="connsiteX64" fmla="*/ 1349048 w 3759739"/>
              <a:gd name="connsiteY64" fmla="*/ 2392218 h 2623127"/>
              <a:gd name="connsiteX65" fmla="*/ 1293630 w 3759739"/>
              <a:gd name="connsiteY65" fmla="*/ 2346037 h 2623127"/>
              <a:gd name="connsiteX66" fmla="*/ 1265921 w 3759739"/>
              <a:gd name="connsiteY66" fmla="*/ 2336800 h 2623127"/>
              <a:gd name="connsiteX67" fmla="*/ 1210502 w 3759739"/>
              <a:gd name="connsiteY67" fmla="*/ 2299855 h 2623127"/>
              <a:gd name="connsiteX68" fmla="*/ 1155084 w 3759739"/>
              <a:gd name="connsiteY68" fmla="*/ 2281382 h 2623127"/>
              <a:gd name="connsiteX69" fmla="*/ 1090430 w 3759739"/>
              <a:gd name="connsiteY69" fmla="*/ 2262909 h 2623127"/>
              <a:gd name="connsiteX70" fmla="*/ 887230 w 3759739"/>
              <a:gd name="connsiteY70" fmla="*/ 2253673 h 2623127"/>
              <a:gd name="connsiteX71" fmla="*/ 822575 w 3759739"/>
              <a:gd name="connsiteY71" fmla="*/ 2244437 h 2623127"/>
              <a:gd name="connsiteX72" fmla="*/ 767157 w 3759739"/>
              <a:gd name="connsiteY72" fmla="*/ 2225964 h 2623127"/>
              <a:gd name="connsiteX73" fmla="*/ 684030 w 3759739"/>
              <a:gd name="connsiteY73" fmla="*/ 2161309 h 2623127"/>
              <a:gd name="connsiteX74" fmla="*/ 647084 w 3759739"/>
              <a:gd name="connsiteY74" fmla="*/ 2105891 h 2623127"/>
              <a:gd name="connsiteX75" fmla="*/ 628612 w 3759739"/>
              <a:gd name="connsiteY75" fmla="*/ 2078182 h 2623127"/>
              <a:gd name="connsiteX76" fmla="*/ 600902 w 3759739"/>
              <a:gd name="connsiteY76" fmla="*/ 1958109 h 2623127"/>
              <a:gd name="connsiteX77" fmla="*/ 610139 w 3759739"/>
              <a:gd name="connsiteY77" fmla="*/ 1911927 h 2623127"/>
              <a:gd name="connsiteX78" fmla="*/ 628612 w 3759739"/>
              <a:gd name="connsiteY78" fmla="*/ 1884218 h 2623127"/>
              <a:gd name="connsiteX79" fmla="*/ 637848 w 3759739"/>
              <a:gd name="connsiteY79" fmla="*/ 1856509 h 2623127"/>
              <a:gd name="connsiteX80" fmla="*/ 610139 w 3759739"/>
              <a:gd name="connsiteY80" fmla="*/ 1801091 h 2623127"/>
              <a:gd name="connsiteX81" fmla="*/ 527012 w 3759739"/>
              <a:gd name="connsiteY81" fmla="*/ 1764146 h 2623127"/>
              <a:gd name="connsiteX82" fmla="*/ 443884 w 3759739"/>
              <a:gd name="connsiteY82" fmla="*/ 1736437 h 2623127"/>
              <a:gd name="connsiteX83" fmla="*/ 416175 w 3759739"/>
              <a:gd name="connsiteY83" fmla="*/ 1727200 h 2623127"/>
              <a:gd name="connsiteX84" fmla="*/ 333048 w 3759739"/>
              <a:gd name="connsiteY84" fmla="*/ 1717964 h 2623127"/>
              <a:gd name="connsiteX85" fmla="*/ 74430 w 3759739"/>
              <a:gd name="connsiteY85" fmla="*/ 1708727 h 2623127"/>
              <a:gd name="connsiteX86" fmla="*/ 46721 w 3759739"/>
              <a:gd name="connsiteY86" fmla="*/ 1699491 h 2623127"/>
              <a:gd name="connsiteX87" fmla="*/ 37484 w 3759739"/>
              <a:gd name="connsiteY87" fmla="*/ 1671782 h 2623127"/>
              <a:gd name="connsiteX88" fmla="*/ 19012 w 3759739"/>
              <a:gd name="connsiteY88" fmla="*/ 1644073 h 2623127"/>
              <a:gd name="connsiteX89" fmla="*/ 9775 w 3759739"/>
              <a:gd name="connsiteY89" fmla="*/ 1588655 h 2623127"/>
              <a:gd name="connsiteX90" fmla="*/ 9775 w 3759739"/>
              <a:gd name="connsiteY90" fmla="*/ 1376218 h 2623127"/>
              <a:gd name="connsiteX91" fmla="*/ 28248 w 3759739"/>
              <a:gd name="connsiteY91" fmla="*/ 1320800 h 2623127"/>
              <a:gd name="connsiteX92" fmla="*/ 65193 w 3759739"/>
              <a:gd name="connsiteY92" fmla="*/ 1265382 h 2623127"/>
              <a:gd name="connsiteX93" fmla="*/ 92902 w 3759739"/>
              <a:gd name="connsiteY93" fmla="*/ 1246909 h 2623127"/>
              <a:gd name="connsiteX94" fmla="*/ 102139 w 3759739"/>
              <a:gd name="connsiteY94" fmla="*/ 1219200 h 2623127"/>
              <a:gd name="connsiteX95" fmla="*/ 129848 w 3759739"/>
              <a:gd name="connsiteY95" fmla="*/ 1209964 h 2623127"/>
              <a:gd name="connsiteX96" fmla="*/ 176030 w 3759739"/>
              <a:gd name="connsiteY96" fmla="*/ 1200727 h 2623127"/>
              <a:gd name="connsiteX97" fmla="*/ 240684 w 3759739"/>
              <a:gd name="connsiteY97" fmla="*/ 1182255 h 2623127"/>
              <a:gd name="connsiteX98" fmla="*/ 268393 w 3759739"/>
              <a:gd name="connsiteY98" fmla="*/ 1163782 h 2623127"/>
              <a:gd name="connsiteX99" fmla="*/ 462357 w 3759739"/>
              <a:gd name="connsiteY99" fmla="*/ 1145309 h 2623127"/>
              <a:gd name="connsiteX100" fmla="*/ 536248 w 3759739"/>
              <a:gd name="connsiteY100" fmla="*/ 1126837 h 2623127"/>
              <a:gd name="connsiteX101" fmla="*/ 563957 w 3759739"/>
              <a:gd name="connsiteY101" fmla="*/ 1117600 h 2623127"/>
              <a:gd name="connsiteX102" fmla="*/ 637848 w 3759739"/>
              <a:gd name="connsiteY102" fmla="*/ 1108364 h 2623127"/>
              <a:gd name="connsiteX103" fmla="*/ 970357 w 3759739"/>
              <a:gd name="connsiteY103" fmla="*/ 1117600 h 2623127"/>
              <a:gd name="connsiteX104" fmla="*/ 1071957 w 3759739"/>
              <a:gd name="connsiteY104" fmla="*/ 1136073 h 2623127"/>
              <a:gd name="connsiteX105" fmla="*/ 1118139 w 3759739"/>
              <a:gd name="connsiteY105" fmla="*/ 1145309 h 2623127"/>
              <a:gd name="connsiteX106" fmla="*/ 2143375 w 3759739"/>
              <a:gd name="connsiteY106" fmla="*/ 1136073 h 2623127"/>
              <a:gd name="connsiteX107" fmla="*/ 2198793 w 3759739"/>
              <a:gd name="connsiteY107" fmla="*/ 1117600 h 2623127"/>
              <a:gd name="connsiteX108" fmla="*/ 2208030 w 3759739"/>
              <a:gd name="connsiteY108" fmla="*/ 1080655 h 2623127"/>
              <a:gd name="connsiteX109" fmla="*/ 2198793 w 3759739"/>
              <a:gd name="connsiteY109" fmla="*/ 969818 h 2623127"/>
              <a:gd name="connsiteX110" fmla="*/ 2161848 w 3759739"/>
              <a:gd name="connsiteY110" fmla="*/ 886691 h 2623127"/>
              <a:gd name="connsiteX111" fmla="*/ 2106430 w 3759739"/>
              <a:gd name="connsiteY111" fmla="*/ 831273 h 2623127"/>
              <a:gd name="connsiteX112" fmla="*/ 2078721 w 3759739"/>
              <a:gd name="connsiteY112" fmla="*/ 803564 h 2623127"/>
              <a:gd name="connsiteX113" fmla="*/ 2032539 w 3759739"/>
              <a:gd name="connsiteY113" fmla="*/ 748146 h 2623127"/>
              <a:gd name="connsiteX114" fmla="*/ 2004830 w 3759739"/>
              <a:gd name="connsiteY114" fmla="*/ 711200 h 2623127"/>
              <a:gd name="connsiteX115" fmla="*/ 1986357 w 3759739"/>
              <a:gd name="connsiteY115" fmla="*/ 683491 h 2623127"/>
              <a:gd name="connsiteX116" fmla="*/ 1958648 w 3759739"/>
              <a:gd name="connsiteY116" fmla="*/ 665018 h 2623127"/>
              <a:gd name="connsiteX117" fmla="*/ 1930939 w 3759739"/>
              <a:gd name="connsiteY117" fmla="*/ 637309 h 2623127"/>
              <a:gd name="connsiteX118" fmla="*/ 1903230 w 3759739"/>
              <a:gd name="connsiteY118" fmla="*/ 618837 h 2623127"/>
              <a:gd name="connsiteX119" fmla="*/ 1838575 w 3759739"/>
              <a:gd name="connsiteY119" fmla="*/ 535709 h 2623127"/>
              <a:gd name="connsiteX120" fmla="*/ 1810866 w 3759739"/>
              <a:gd name="connsiteY120" fmla="*/ 508000 h 2623127"/>
              <a:gd name="connsiteX121" fmla="*/ 1792393 w 3759739"/>
              <a:gd name="connsiteY121" fmla="*/ 480291 h 2623127"/>
              <a:gd name="connsiteX122" fmla="*/ 1736975 w 3759739"/>
              <a:gd name="connsiteY122" fmla="*/ 443346 h 2623127"/>
              <a:gd name="connsiteX123" fmla="*/ 1690793 w 3759739"/>
              <a:gd name="connsiteY123" fmla="*/ 434109 h 262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3759739" h="2623127">
                <a:moveTo>
                  <a:pt x="1690793" y="434109"/>
                </a:moveTo>
                <a:cubicBezTo>
                  <a:pt x="1681557" y="426412"/>
                  <a:pt x="1685205" y="409323"/>
                  <a:pt x="1681557" y="397164"/>
                </a:cubicBezTo>
                <a:cubicBezTo>
                  <a:pt x="1675962" y="378513"/>
                  <a:pt x="1666903" y="360840"/>
                  <a:pt x="1663084" y="341746"/>
                </a:cubicBezTo>
                <a:cubicBezTo>
                  <a:pt x="1656737" y="310010"/>
                  <a:pt x="1653306" y="289047"/>
                  <a:pt x="1644612" y="258618"/>
                </a:cubicBezTo>
                <a:cubicBezTo>
                  <a:pt x="1641937" y="249257"/>
                  <a:pt x="1638454" y="240145"/>
                  <a:pt x="1635375" y="230909"/>
                </a:cubicBezTo>
                <a:cubicBezTo>
                  <a:pt x="1638454" y="184727"/>
                  <a:pt x="1639501" y="138365"/>
                  <a:pt x="1644612" y="92364"/>
                </a:cubicBezTo>
                <a:cubicBezTo>
                  <a:pt x="1645687" y="82688"/>
                  <a:pt x="1646964" y="71539"/>
                  <a:pt x="1653848" y="64655"/>
                </a:cubicBezTo>
                <a:cubicBezTo>
                  <a:pt x="1689660" y="28843"/>
                  <a:pt x="1719609" y="24262"/>
                  <a:pt x="1764684" y="9237"/>
                </a:cubicBezTo>
                <a:lnTo>
                  <a:pt x="1792393" y="0"/>
                </a:lnTo>
                <a:cubicBezTo>
                  <a:pt x="1872442" y="3079"/>
                  <a:pt x="1952781" y="1760"/>
                  <a:pt x="2032539" y="9237"/>
                </a:cubicBezTo>
                <a:cubicBezTo>
                  <a:pt x="2051926" y="11055"/>
                  <a:pt x="2068636" y="25294"/>
                  <a:pt x="2087957" y="27709"/>
                </a:cubicBezTo>
                <a:lnTo>
                  <a:pt x="2235739" y="46182"/>
                </a:lnTo>
                <a:cubicBezTo>
                  <a:pt x="2248054" y="49261"/>
                  <a:pt x="2260195" y="53147"/>
                  <a:pt x="2272684" y="55418"/>
                </a:cubicBezTo>
                <a:cubicBezTo>
                  <a:pt x="2294103" y="59312"/>
                  <a:pt x="2316487" y="58399"/>
                  <a:pt x="2337339" y="64655"/>
                </a:cubicBezTo>
                <a:cubicBezTo>
                  <a:pt x="2347971" y="67845"/>
                  <a:pt x="2355812" y="76970"/>
                  <a:pt x="2365048" y="83127"/>
                </a:cubicBezTo>
                <a:cubicBezTo>
                  <a:pt x="2409034" y="149108"/>
                  <a:pt x="2396608" y="117007"/>
                  <a:pt x="2411230" y="175491"/>
                </a:cubicBezTo>
                <a:cubicBezTo>
                  <a:pt x="2409546" y="232751"/>
                  <a:pt x="2411328" y="461222"/>
                  <a:pt x="2392757" y="572655"/>
                </a:cubicBezTo>
                <a:cubicBezTo>
                  <a:pt x="2391156" y="582258"/>
                  <a:pt x="2385882" y="590919"/>
                  <a:pt x="2383521" y="600364"/>
                </a:cubicBezTo>
                <a:cubicBezTo>
                  <a:pt x="2379713" y="615594"/>
                  <a:pt x="2378415" y="631400"/>
                  <a:pt x="2374284" y="646546"/>
                </a:cubicBezTo>
                <a:cubicBezTo>
                  <a:pt x="2374271" y="646593"/>
                  <a:pt x="2351201" y="715796"/>
                  <a:pt x="2346575" y="729673"/>
                </a:cubicBezTo>
                <a:cubicBezTo>
                  <a:pt x="2343496" y="738909"/>
                  <a:pt x="2339248" y="747835"/>
                  <a:pt x="2337339" y="757382"/>
                </a:cubicBezTo>
                <a:cubicBezTo>
                  <a:pt x="2334260" y="772776"/>
                  <a:pt x="2331508" y="788239"/>
                  <a:pt x="2328102" y="803564"/>
                </a:cubicBezTo>
                <a:cubicBezTo>
                  <a:pt x="2316741" y="854685"/>
                  <a:pt x="2317386" y="833877"/>
                  <a:pt x="2309630" y="895927"/>
                </a:cubicBezTo>
                <a:cubicBezTo>
                  <a:pt x="2305792" y="926630"/>
                  <a:pt x="2303472" y="957503"/>
                  <a:pt x="2300393" y="988291"/>
                </a:cubicBezTo>
                <a:cubicBezTo>
                  <a:pt x="2303472" y="1056024"/>
                  <a:pt x="2304223" y="1123904"/>
                  <a:pt x="2309630" y="1191491"/>
                </a:cubicBezTo>
                <a:cubicBezTo>
                  <a:pt x="2310406" y="1201196"/>
                  <a:pt x="2316191" y="1209839"/>
                  <a:pt x="2318866" y="1219200"/>
                </a:cubicBezTo>
                <a:cubicBezTo>
                  <a:pt x="2346775" y="1316887"/>
                  <a:pt x="2302688" y="1179909"/>
                  <a:pt x="2346575" y="1311564"/>
                </a:cubicBezTo>
                <a:cubicBezTo>
                  <a:pt x="2349654" y="1320800"/>
                  <a:pt x="2346576" y="1336194"/>
                  <a:pt x="2355812" y="1339273"/>
                </a:cubicBezTo>
                <a:lnTo>
                  <a:pt x="2438939" y="1366982"/>
                </a:lnTo>
                <a:cubicBezTo>
                  <a:pt x="2448175" y="1370061"/>
                  <a:pt x="2457203" y="1373857"/>
                  <a:pt x="2466648" y="1376218"/>
                </a:cubicBezTo>
                <a:lnTo>
                  <a:pt x="2540539" y="1394691"/>
                </a:lnTo>
                <a:cubicBezTo>
                  <a:pt x="2552854" y="1397770"/>
                  <a:pt x="2565441" y="1399913"/>
                  <a:pt x="2577484" y="1403927"/>
                </a:cubicBezTo>
                <a:lnTo>
                  <a:pt x="2632902" y="1422400"/>
                </a:lnTo>
                <a:cubicBezTo>
                  <a:pt x="2642139" y="1428558"/>
                  <a:pt x="2654728" y="1431459"/>
                  <a:pt x="2660612" y="1440873"/>
                </a:cubicBezTo>
                <a:cubicBezTo>
                  <a:pt x="2670932" y="1457385"/>
                  <a:pt x="2672926" y="1477818"/>
                  <a:pt x="2679084" y="1496291"/>
                </a:cubicBezTo>
                <a:lnTo>
                  <a:pt x="2697557" y="1551709"/>
                </a:lnTo>
                <a:cubicBezTo>
                  <a:pt x="2700636" y="1560945"/>
                  <a:pt x="2701392" y="1571317"/>
                  <a:pt x="2706793" y="1579418"/>
                </a:cubicBezTo>
                <a:cubicBezTo>
                  <a:pt x="2712951" y="1588654"/>
                  <a:pt x="2716912" y="1599817"/>
                  <a:pt x="2725266" y="1607127"/>
                </a:cubicBezTo>
                <a:cubicBezTo>
                  <a:pt x="2764356" y="1641331"/>
                  <a:pt x="2770334" y="1640623"/>
                  <a:pt x="2808393" y="1653309"/>
                </a:cubicBezTo>
                <a:cubicBezTo>
                  <a:pt x="2820708" y="1671782"/>
                  <a:pt x="2826866" y="1696412"/>
                  <a:pt x="2845339" y="1708727"/>
                </a:cubicBezTo>
                <a:cubicBezTo>
                  <a:pt x="2964850" y="1788403"/>
                  <a:pt x="2878573" y="1744786"/>
                  <a:pt x="3131666" y="1754909"/>
                </a:cubicBezTo>
                <a:cubicBezTo>
                  <a:pt x="3162454" y="1757988"/>
                  <a:pt x="3193180" y="1761773"/>
                  <a:pt x="3224030" y="1764146"/>
                </a:cubicBezTo>
                <a:cubicBezTo>
                  <a:pt x="3315183" y="1771158"/>
                  <a:pt x="3346409" y="1764721"/>
                  <a:pt x="3417993" y="1782618"/>
                </a:cubicBezTo>
                <a:cubicBezTo>
                  <a:pt x="3427438" y="1784979"/>
                  <a:pt x="3436309" y="1789293"/>
                  <a:pt x="3445702" y="1791855"/>
                </a:cubicBezTo>
                <a:cubicBezTo>
                  <a:pt x="3470196" y="1798535"/>
                  <a:pt x="3495508" y="1802299"/>
                  <a:pt x="3519593" y="1810327"/>
                </a:cubicBezTo>
                <a:lnTo>
                  <a:pt x="3575012" y="1828800"/>
                </a:lnTo>
                <a:cubicBezTo>
                  <a:pt x="3584248" y="1834958"/>
                  <a:pt x="3592792" y="1842309"/>
                  <a:pt x="3602721" y="1847273"/>
                </a:cubicBezTo>
                <a:cubicBezTo>
                  <a:pt x="3611429" y="1851627"/>
                  <a:pt x="3621919" y="1851781"/>
                  <a:pt x="3630430" y="1856509"/>
                </a:cubicBezTo>
                <a:cubicBezTo>
                  <a:pt x="3662390" y="1874265"/>
                  <a:pt x="3690345" y="1893310"/>
                  <a:pt x="3713557" y="1921164"/>
                </a:cubicBezTo>
                <a:cubicBezTo>
                  <a:pt x="3720664" y="1929692"/>
                  <a:pt x="3725872" y="1939637"/>
                  <a:pt x="3732030" y="1948873"/>
                </a:cubicBezTo>
                <a:lnTo>
                  <a:pt x="3750502" y="2004291"/>
                </a:lnTo>
                <a:lnTo>
                  <a:pt x="3759739" y="2032000"/>
                </a:lnTo>
                <a:cubicBezTo>
                  <a:pt x="3756658" y="2096690"/>
                  <a:pt x="3753296" y="2238126"/>
                  <a:pt x="3741266" y="2318327"/>
                </a:cubicBezTo>
                <a:cubicBezTo>
                  <a:pt x="3736608" y="2349377"/>
                  <a:pt x="3727233" y="2379609"/>
                  <a:pt x="3722793" y="2410691"/>
                </a:cubicBezTo>
                <a:cubicBezTo>
                  <a:pt x="3717580" y="2447182"/>
                  <a:pt x="3713324" y="2485514"/>
                  <a:pt x="3704321" y="2521527"/>
                </a:cubicBezTo>
                <a:cubicBezTo>
                  <a:pt x="3701960" y="2530973"/>
                  <a:pt x="3698163" y="2540000"/>
                  <a:pt x="3695084" y="2549237"/>
                </a:cubicBezTo>
                <a:cubicBezTo>
                  <a:pt x="3692057" y="2567397"/>
                  <a:pt x="3696668" y="2622842"/>
                  <a:pt x="3658139" y="2623127"/>
                </a:cubicBezTo>
                <a:lnTo>
                  <a:pt x="2438939" y="2613891"/>
                </a:lnTo>
                <a:cubicBezTo>
                  <a:pt x="2334260" y="2607733"/>
                  <a:pt x="2229242" y="2605852"/>
                  <a:pt x="2124902" y="2595418"/>
                </a:cubicBezTo>
                <a:cubicBezTo>
                  <a:pt x="2063326" y="2589261"/>
                  <a:pt x="2002041" y="2578385"/>
                  <a:pt x="1940175" y="2576946"/>
                </a:cubicBezTo>
                <a:lnTo>
                  <a:pt x="1543012" y="2567709"/>
                </a:lnTo>
                <a:cubicBezTo>
                  <a:pt x="1524539" y="2561552"/>
                  <a:pt x="1498394" y="2565439"/>
                  <a:pt x="1487593" y="2549237"/>
                </a:cubicBezTo>
                <a:cubicBezTo>
                  <a:pt x="1475278" y="2530764"/>
                  <a:pt x="1466347" y="2509517"/>
                  <a:pt x="1450648" y="2493818"/>
                </a:cubicBezTo>
                <a:cubicBezTo>
                  <a:pt x="1387381" y="2430551"/>
                  <a:pt x="1416967" y="2452891"/>
                  <a:pt x="1367521" y="2419927"/>
                </a:cubicBezTo>
                <a:cubicBezTo>
                  <a:pt x="1361363" y="2410691"/>
                  <a:pt x="1356155" y="2400746"/>
                  <a:pt x="1349048" y="2392218"/>
                </a:cubicBezTo>
                <a:cubicBezTo>
                  <a:pt x="1334456" y="2374707"/>
                  <a:pt x="1314390" y="2356417"/>
                  <a:pt x="1293630" y="2346037"/>
                </a:cubicBezTo>
                <a:cubicBezTo>
                  <a:pt x="1284922" y="2341683"/>
                  <a:pt x="1274432" y="2341528"/>
                  <a:pt x="1265921" y="2336800"/>
                </a:cubicBezTo>
                <a:cubicBezTo>
                  <a:pt x="1246513" y="2326018"/>
                  <a:pt x="1231564" y="2306876"/>
                  <a:pt x="1210502" y="2299855"/>
                </a:cubicBezTo>
                <a:lnTo>
                  <a:pt x="1155084" y="2281382"/>
                </a:lnTo>
                <a:cubicBezTo>
                  <a:pt x="1139353" y="2276138"/>
                  <a:pt x="1105501" y="2264068"/>
                  <a:pt x="1090430" y="2262909"/>
                </a:cubicBezTo>
                <a:cubicBezTo>
                  <a:pt x="1022826" y="2257709"/>
                  <a:pt x="954963" y="2256752"/>
                  <a:pt x="887230" y="2253673"/>
                </a:cubicBezTo>
                <a:cubicBezTo>
                  <a:pt x="865678" y="2250594"/>
                  <a:pt x="843788" y="2249332"/>
                  <a:pt x="822575" y="2244437"/>
                </a:cubicBezTo>
                <a:cubicBezTo>
                  <a:pt x="803602" y="2240059"/>
                  <a:pt x="767157" y="2225964"/>
                  <a:pt x="767157" y="2225964"/>
                </a:cubicBezTo>
                <a:cubicBezTo>
                  <a:pt x="734923" y="2204474"/>
                  <a:pt x="707404" y="2191360"/>
                  <a:pt x="684030" y="2161309"/>
                </a:cubicBezTo>
                <a:cubicBezTo>
                  <a:pt x="670400" y="2143784"/>
                  <a:pt x="659399" y="2124364"/>
                  <a:pt x="647084" y="2105891"/>
                </a:cubicBezTo>
                <a:lnTo>
                  <a:pt x="628612" y="2078182"/>
                </a:lnTo>
                <a:cubicBezTo>
                  <a:pt x="606331" y="1989061"/>
                  <a:pt x="615118" y="2029186"/>
                  <a:pt x="600902" y="1958109"/>
                </a:cubicBezTo>
                <a:cubicBezTo>
                  <a:pt x="603981" y="1942715"/>
                  <a:pt x="604627" y="1926626"/>
                  <a:pt x="610139" y="1911927"/>
                </a:cubicBezTo>
                <a:cubicBezTo>
                  <a:pt x="614037" y="1901533"/>
                  <a:pt x="623648" y="1894147"/>
                  <a:pt x="628612" y="1884218"/>
                </a:cubicBezTo>
                <a:cubicBezTo>
                  <a:pt x="632966" y="1875510"/>
                  <a:pt x="634769" y="1865745"/>
                  <a:pt x="637848" y="1856509"/>
                </a:cubicBezTo>
                <a:cubicBezTo>
                  <a:pt x="630336" y="1833971"/>
                  <a:pt x="628045" y="1818997"/>
                  <a:pt x="610139" y="1801091"/>
                </a:cubicBezTo>
                <a:cubicBezTo>
                  <a:pt x="588182" y="1779134"/>
                  <a:pt x="554452" y="1773293"/>
                  <a:pt x="527012" y="1764146"/>
                </a:cubicBezTo>
                <a:lnTo>
                  <a:pt x="443884" y="1736437"/>
                </a:lnTo>
                <a:cubicBezTo>
                  <a:pt x="434648" y="1733358"/>
                  <a:pt x="425851" y="1728275"/>
                  <a:pt x="416175" y="1727200"/>
                </a:cubicBezTo>
                <a:cubicBezTo>
                  <a:pt x="388466" y="1724121"/>
                  <a:pt x="360887" y="1719469"/>
                  <a:pt x="333048" y="1717964"/>
                </a:cubicBezTo>
                <a:cubicBezTo>
                  <a:pt x="246913" y="1713308"/>
                  <a:pt x="160636" y="1711806"/>
                  <a:pt x="74430" y="1708727"/>
                </a:cubicBezTo>
                <a:cubicBezTo>
                  <a:pt x="65194" y="1705648"/>
                  <a:pt x="53605" y="1706375"/>
                  <a:pt x="46721" y="1699491"/>
                </a:cubicBezTo>
                <a:cubicBezTo>
                  <a:pt x="39837" y="1692607"/>
                  <a:pt x="41838" y="1680490"/>
                  <a:pt x="37484" y="1671782"/>
                </a:cubicBezTo>
                <a:cubicBezTo>
                  <a:pt x="32520" y="1661853"/>
                  <a:pt x="25169" y="1653309"/>
                  <a:pt x="19012" y="1644073"/>
                </a:cubicBezTo>
                <a:cubicBezTo>
                  <a:pt x="15933" y="1625600"/>
                  <a:pt x="11471" y="1607306"/>
                  <a:pt x="9775" y="1588655"/>
                </a:cubicBezTo>
                <a:cubicBezTo>
                  <a:pt x="2120" y="1504455"/>
                  <a:pt x="-7737" y="1452105"/>
                  <a:pt x="9775" y="1376218"/>
                </a:cubicBezTo>
                <a:cubicBezTo>
                  <a:pt x="14153" y="1357245"/>
                  <a:pt x="17447" y="1337002"/>
                  <a:pt x="28248" y="1320800"/>
                </a:cubicBezTo>
                <a:cubicBezTo>
                  <a:pt x="40563" y="1302327"/>
                  <a:pt x="46720" y="1277697"/>
                  <a:pt x="65193" y="1265382"/>
                </a:cubicBezTo>
                <a:lnTo>
                  <a:pt x="92902" y="1246909"/>
                </a:lnTo>
                <a:cubicBezTo>
                  <a:pt x="95981" y="1237673"/>
                  <a:pt x="95255" y="1226084"/>
                  <a:pt x="102139" y="1219200"/>
                </a:cubicBezTo>
                <a:cubicBezTo>
                  <a:pt x="109023" y="1212316"/>
                  <a:pt x="120403" y="1212325"/>
                  <a:pt x="129848" y="1209964"/>
                </a:cubicBezTo>
                <a:cubicBezTo>
                  <a:pt x="145078" y="1206156"/>
                  <a:pt x="160705" y="1204133"/>
                  <a:pt x="176030" y="1200727"/>
                </a:cubicBezTo>
                <a:cubicBezTo>
                  <a:pt x="210826" y="1192995"/>
                  <a:pt x="209825" y="1192541"/>
                  <a:pt x="240684" y="1182255"/>
                </a:cubicBezTo>
                <a:cubicBezTo>
                  <a:pt x="249920" y="1176097"/>
                  <a:pt x="258464" y="1168746"/>
                  <a:pt x="268393" y="1163782"/>
                </a:cubicBezTo>
                <a:cubicBezTo>
                  <a:pt x="318619" y="1138669"/>
                  <a:pt x="458203" y="1145540"/>
                  <a:pt x="462357" y="1145309"/>
                </a:cubicBezTo>
                <a:cubicBezTo>
                  <a:pt x="525705" y="1124194"/>
                  <a:pt x="447068" y="1149132"/>
                  <a:pt x="536248" y="1126837"/>
                </a:cubicBezTo>
                <a:cubicBezTo>
                  <a:pt x="545693" y="1124476"/>
                  <a:pt x="554378" y="1119342"/>
                  <a:pt x="563957" y="1117600"/>
                </a:cubicBezTo>
                <a:cubicBezTo>
                  <a:pt x="588379" y="1113160"/>
                  <a:pt x="613218" y="1111443"/>
                  <a:pt x="637848" y="1108364"/>
                </a:cubicBezTo>
                <a:lnTo>
                  <a:pt x="970357" y="1117600"/>
                </a:lnTo>
                <a:cubicBezTo>
                  <a:pt x="1020975" y="1119954"/>
                  <a:pt x="1029403" y="1126617"/>
                  <a:pt x="1071957" y="1136073"/>
                </a:cubicBezTo>
                <a:cubicBezTo>
                  <a:pt x="1087282" y="1139478"/>
                  <a:pt x="1102745" y="1142230"/>
                  <a:pt x="1118139" y="1145309"/>
                </a:cubicBezTo>
                <a:lnTo>
                  <a:pt x="2143375" y="1136073"/>
                </a:lnTo>
                <a:cubicBezTo>
                  <a:pt x="2162841" y="1135574"/>
                  <a:pt x="2198793" y="1117600"/>
                  <a:pt x="2198793" y="1117600"/>
                </a:cubicBezTo>
                <a:cubicBezTo>
                  <a:pt x="2201872" y="1105285"/>
                  <a:pt x="2208030" y="1093349"/>
                  <a:pt x="2208030" y="1080655"/>
                </a:cubicBezTo>
                <a:cubicBezTo>
                  <a:pt x="2208030" y="1043581"/>
                  <a:pt x="2204888" y="1006387"/>
                  <a:pt x="2198793" y="969818"/>
                </a:cubicBezTo>
                <a:cubicBezTo>
                  <a:pt x="2194288" y="942785"/>
                  <a:pt x="2181159" y="908415"/>
                  <a:pt x="2161848" y="886691"/>
                </a:cubicBezTo>
                <a:cubicBezTo>
                  <a:pt x="2144492" y="867165"/>
                  <a:pt x="2124903" y="849746"/>
                  <a:pt x="2106430" y="831273"/>
                </a:cubicBezTo>
                <a:cubicBezTo>
                  <a:pt x="2097194" y="822037"/>
                  <a:pt x="2085967" y="814432"/>
                  <a:pt x="2078721" y="803564"/>
                </a:cubicBezTo>
                <a:cubicBezTo>
                  <a:pt x="2037890" y="742319"/>
                  <a:pt x="2085880" y="810378"/>
                  <a:pt x="2032539" y="748146"/>
                </a:cubicBezTo>
                <a:cubicBezTo>
                  <a:pt x="2022521" y="736458"/>
                  <a:pt x="2013778" y="723727"/>
                  <a:pt x="2004830" y="711200"/>
                </a:cubicBezTo>
                <a:cubicBezTo>
                  <a:pt x="1998378" y="702167"/>
                  <a:pt x="1994206" y="691340"/>
                  <a:pt x="1986357" y="683491"/>
                </a:cubicBezTo>
                <a:cubicBezTo>
                  <a:pt x="1978508" y="675642"/>
                  <a:pt x="1967176" y="672125"/>
                  <a:pt x="1958648" y="665018"/>
                </a:cubicBezTo>
                <a:cubicBezTo>
                  <a:pt x="1948613" y="656656"/>
                  <a:pt x="1940974" y="645671"/>
                  <a:pt x="1930939" y="637309"/>
                </a:cubicBezTo>
                <a:cubicBezTo>
                  <a:pt x="1922411" y="630203"/>
                  <a:pt x="1911758" y="625943"/>
                  <a:pt x="1903230" y="618837"/>
                </a:cubicBezTo>
                <a:cubicBezTo>
                  <a:pt x="1825239" y="553844"/>
                  <a:pt x="1941546" y="638680"/>
                  <a:pt x="1838575" y="535709"/>
                </a:cubicBezTo>
                <a:cubicBezTo>
                  <a:pt x="1829339" y="526473"/>
                  <a:pt x="1819228" y="518035"/>
                  <a:pt x="1810866" y="508000"/>
                </a:cubicBezTo>
                <a:cubicBezTo>
                  <a:pt x="1803759" y="499472"/>
                  <a:pt x="1800747" y="487601"/>
                  <a:pt x="1792393" y="480291"/>
                </a:cubicBezTo>
                <a:cubicBezTo>
                  <a:pt x="1775685" y="465671"/>
                  <a:pt x="1755448" y="455661"/>
                  <a:pt x="1736975" y="443346"/>
                </a:cubicBezTo>
                <a:cubicBezTo>
                  <a:pt x="1706704" y="423166"/>
                  <a:pt x="1700029" y="441806"/>
                  <a:pt x="1690793" y="434109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512291" y="2105891"/>
            <a:ext cx="2605220" cy="1838036"/>
          </a:xfrm>
          <a:custGeom>
            <a:avLst/>
            <a:gdLst>
              <a:gd name="connsiteX0" fmla="*/ 92364 w 2605220"/>
              <a:gd name="connsiteY0" fmla="*/ 360218 h 1838036"/>
              <a:gd name="connsiteX1" fmla="*/ 101600 w 2605220"/>
              <a:gd name="connsiteY1" fmla="*/ 73891 h 1838036"/>
              <a:gd name="connsiteX2" fmla="*/ 129309 w 2605220"/>
              <a:gd name="connsiteY2" fmla="*/ 55418 h 1838036"/>
              <a:gd name="connsiteX3" fmla="*/ 184727 w 2605220"/>
              <a:gd name="connsiteY3" fmla="*/ 36945 h 1838036"/>
              <a:gd name="connsiteX4" fmla="*/ 212436 w 2605220"/>
              <a:gd name="connsiteY4" fmla="*/ 27709 h 1838036"/>
              <a:gd name="connsiteX5" fmla="*/ 240145 w 2605220"/>
              <a:gd name="connsiteY5" fmla="*/ 18473 h 1838036"/>
              <a:gd name="connsiteX6" fmla="*/ 350982 w 2605220"/>
              <a:gd name="connsiteY6" fmla="*/ 0 h 1838036"/>
              <a:gd name="connsiteX7" fmla="*/ 988291 w 2605220"/>
              <a:gd name="connsiteY7" fmla="*/ 9236 h 1838036"/>
              <a:gd name="connsiteX8" fmla="*/ 1089891 w 2605220"/>
              <a:gd name="connsiteY8" fmla="*/ 18473 h 1838036"/>
              <a:gd name="connsiteX9" fmla="*/ 1403927 w 2605220"/>
              <a:gd name="connsiteY9" fmla="*/ 27709 h 1838036"/>
              <a:gd name="connsiteX10" fmla="*/ 1828800 w 2605220"/>
              <a:gd name="connsiteY10" fmla="*/ 27709 h 1838036"/>
              <a:gd name="connsiteX11" fmla="*/ 1884218 w 2605220"/>
              <a:gd name="connsiteY11" fmla="*/ 18473 h 1838036"/>
              <a:gd name="connsiteX12" fmla="*/ 1976582 w 2605220"/>
              <a:gd name="connsiteY12" fmla="*/ 9236 h 1838036"/>
              <a:gd name="connsiteX13" fmla="*/ 2262909 w 2605220"/>
              <a:gd name="connsiteY13" fmla="*/ 18473 h 1838036"/>
              <a:gd name="connsiteX14" fmla="*/ 2309091 w 2605220"/>
              <a:gd name="connsiteY14" fmla="*/ 27709 h 1838036"/>
              <a:gd name="connsiteX15" fmla="*/ 2364509 w 2605220"/>
              <a:gd name="connsiteY15" fmla="*/ 36945 h 1838036"/>
              <a:gd name="connsiteX16" fmla="*/ 2447636 w 2605220"/>
              <a:gd name="connsiteY16" fmla="*/ 73891 h 1838036"/>
              <a:gd name="connsiteX17" fmla="*/ 2456873 w 2605220"/>
              <a:gd name="connsiteY17" fmla="*/ 101600 h 1838036"/>
              <a:gd name="connsiteX18" fmla="*/ 2493818 w 2605220"/>
              <a:gd name="connsiteY18" fmla="*/ 157018 h 1838036"/>
              <a:gd name="connsiteX19" fmla="*/ 2512291 w 2605220"/>
              <a:gd name="connsiteY19" fmla="*/ 230909 h 1838036"/>
              <a:gd name="connsiteX20" fmla="*/ 2521527 w 2605220"/>
              <a:gd name="connsiteY20" fmla="*/ 267854 h 1838036"/>
              <a:gd name="connsiteX21" fmla="*/ 2567709 w 2605220"/>
              <a:gd name="connsiteY21" fmla="*/ 406400 h 1838036"/>
              <a:gd name="connsiteX22" fmla="*/ 2576945 w 2605220"/>
              <a:gd name="connsiteY22" fmla="*/ 434109 h 1838036"/>
              <a:gd name="connsiteX23" fmla="*/ 2586182 w 2605220"/>
              <a:gd name="connsiteY23" fmla="*/ 461818 h 1838036"/>
              <a:gd name="connsiteX24" fmla="*/ 2595418 w 2605220"/>
              <a:gd name="connsiteY24" fmla="*/ 508000 h 1838036"/>
              <a:gd name="connsiteX25" fmla="*/ 2576945 w 2605220"/>
              <a:gd name="connsiteY25" fmla="*/ 951345 h 1838036"/>
              <a:gd name="connsiteX26" fmla="*/ 2558473 w 2605220"/>
              <a:gd name="connsiteY26" fmla="*/ 997527 h 1838036"/>
              <a:gd name="connsiteX27" fmla="*/ 2540000 w 2605220"/>
              <a:gd name="connsiteY27" fmla="*/ 1136073 h 1838036"/>
              <a:gd name="connsiteX28" fmla="*/ 2521527 w 2605220"/>
              <a:gd name="connsiteY28" fmla="*/ 1219200 h 1838036"/>
              <a:gd name="connsiteX29" fmla="*/ 2503054 w 2605220"/>
              <a:gd name="connsiteY29" fmla="*/ 1246909 h 1838036"/>
              <a:gd name="connsiteX30" fmla="*/ 2447636 w 2605220"/>
              <a:gd name="connsiteY30" fmla="*/ 1302327 h 1838036"/>
              <a:gd name="connsiteX31" fmla="*/ 2364509 w 2605220"/>
              <a:gd name="connsiteY31" fmla="*/ 1357745 h 1838036"/>
              <a:gd name="connsiteX32" fmla="*/ 2336800 w 2605220"/>
              <a:gd name="connsiteY32" fmla="*/ 1376218 h 1838036"/>
              <a:gd name="connsiteX33" fmla="*/ 2309091 w 2605220"/>
              <a:gd name="connsiteY33" fmla="*/ 1394691 h 1838036"/>
              <a:gd name="connsiteX34" fmla="*/ 2281382 w 2605220"/>
              <a:gd name="connsiteY34" fmla="*/ 1422400 h 1838036"/>
              <a:gd name="connsiteX35" fmla="*/ 2253673 w 2605220"/>
              <a:gd name="connsiteY35" fmla="*/ 1440873 h 1838036"/>
              <a:gd name="connsiteX36" fmla="*/ 2170545 w 2605220"/>
              <a:gd name="connsiteY36" fmla="*/ 1514764 h 1838036"/>
              <a:gd name="connsiteX37" fmla="*/ 2152073 w 2605220"/>
              <a:gd name="connsiteY37" fmla="*/ 1542473 h 1838036"/>
              <a:gd name="connsiteX38" fmla="*/ 2124364 w 2605220"/>
              <a:gd name="connsiteY38" fmla="*/ 1560945 h 1838036"/>
              <a:gd name="connsiteX39" fmla="*/ 2087418 w 2605220"/>
              <a:gd name="connsiteY39" fmla="*/ 1616364 h 1838036"/>
              <a:gd name="connsiteX40" fmla="*/ 2032000 w 2605220"/>
              <a:gd name="connsiteY40" fmla="*/ 1671782 h 1838036"/>
              <a:gd name="connsiteX41" fmla="*/ 1985818 w 2605220"/>
              <a:gd name="connsiteY41" fmla="*/ 1717964 h 1838036"/>
              <a:gd name="connsiteX42" fmla="*/ 1967345 w 2605220"/>
              <a:gd name="connsiteY42" fmla="*/ 1745673 h 1838036"/>
              <a:gd name="connsiteX43" fmla="*/ 1939636 w 2605220"/>
              <a:gd name="connsiteY43" fmla="*/ 1754909 h 1838036"/>
              <a:gd name="connsiteX44" fmla="*/ 1884218 w 2605220"/>
              <a:gd name="connsiteY44" fmla="*/ 1782618 h 1838036"/>
              <a:gd name="connsiteX45" fmla="*/ 1810327 w 2605220"/>
              <a:gd name="connsiteY45" fmla="*/ 1810327 h 1838036"/>
              <a:gd name="connsiteX46" fmla="*/ 1773382 w 2605220"/>
              <a:gd name="connsiteY46" fmla="*/ 1819564 h 1838036"/>
              <a:gd name="connsiteX47" fmla="*/ 1690254 w 2605220"/>
              <a:gd name="connsiteY47" fmla="*/ 1828800 h 1838036"/>
              <a:gd name="connsiteX48" fmla="*/ 1634836 w 2605220"/>
              <a:gd name="connsiteY48" fmla="*/ 1838036 h 1838036"/>
              <a:gd name="connsiteX49" fmla="*/ 1477818 w 2605220"/>
              <a:gd name="connsiteY49" fmla="*/ 1828800 h 1838036"/>
              <a:gd name="connsiteX50" fmla="*/ 1403927 w 2605220"/>
              <a:gd name="connsiteY50" fmla="*/ 1819564 h 1838036"/>
              <a:gd name="connsiteX51" fmla="*/ 1089891 w 2605220"/>
              <a:gd name="connsiteY51" fmla="*/ 1810327 h 1838036"/>
              <a:gd name="connsiteX52" fmla="*/ 1006764 w 2605220"/>
              <a:gd name="connsiteY52" fmla="*/ 1791854 h 1838036"/>
              <a:gd name="connsiteX53" fmla="*/ 905164 w 2605220"/>
              <a:gd name="connsiteY53" fmla="*/ 1782618 h 1838036"/>
              <a:gd name="connsiteX54" fmla="*/ 849745 w 2605220"/>
              <a:gd name="connsiteY54" fmla="*/ 1773382 h 1838036"/>
              <a:gd name="connsiteX55" fmla="*/ 729673 w 2605220"/>
              <a:gd name="connsiteY55" fmla="*/ 1745673 h 1838036"/>
              <a:gd name="connsiteX56" fmla="*/ 665018 w 2605220"/>
              <a:gd name="connsiteY56" fmla="*/ 1699491 h 1838036"/>
              <a:gd name="connsiteX57" fmla="*/ 637309 w 2605220"/>
              <a:gd name="connsiteY57" fmla="*/ 1671782 h 1838036"/>
              <a:gd name="connsiteX58" fmla="*/ 609600 w 2605220"/>
              <a:gd name="connsiteY58" fmla="*/ 1653309 h 1838036"/>
              <a:gd name="connsiteX59" fmla="*/ 581891 w 2605220"/>
              <a:gd name="connsiteY59" fmla="*/ 1625600 h 1838036"/>
              <a:gd name="connsiteX60" fmla="*/ 526473 w 2605220"/>
              <a:gd name="connsiteY60" fmla="*/ 1588654 h 1838036"/>
              <a:gd name="connsiteX61" fmla="*/ 498764 w 2605220"/>
              <a:gd name="connsiteY61" fmla="*/ 1560945 h 1838036"/>
              <a:gd name="connsiteX62" fmla="*/ 415636 w 2605220"/>
              <a:gd name="connsiteY62" fmla="*/ 1505527 h 1838036"/>
              <a:gd name="connsiteX63" fmla="*/ 378691 w 2605220"/>
              <a:gd name="connsiteY63" fmla="*/ 1477818 h 1838036"/>
              <a:gd name="connsiteX64" fmla="*/ 341745 w 2605220"/>
              <a:gd name="connsiteY64" fmla="*/ 1459345 h 1838036"/>
              <a:gd name="connsiteX65" fmla="*/ 314036 w 2605220"/>
              <a:gd name="connsiteY65" fmla="*/ 1431636 h 1838036"/>
              <a:gd name="connsiteX66" fmla="*/ 230909 w 2605220"/>
              <a:gd name="connsiteY66" fmla="*/ 1385454 h 1838036"/>
              <a:gd name="connsiteX67" fmla="*/ 147782 w 2605220"/>
              <a:gd name="connsiteY67" fmla="*/ 1348509 h 1838036"/>
              <a:gd name="connsiteX68" fmla="*/ 92364 w 2605220"/>
              <a:gd name="connsiteY68" fmla="*/ 1330036 h 1838036"/>
              <a:gd name="connsiteX69" fmla="*/ 64654 w 2605220"/>
              <a:gd name="connsiteY69" fmla="*/ 1320800 h 1838036"/>
              <a:gd name="connsiteX70" fmla="*/ 46182 w 2605220"/>
              <a:gd name="connsiteY70" fmla="*/ 1293091 h 1838036"/>
              <a:gd name="connsiteX71" fmla="*/ 18473 w 2605220"/>
              <a:gd name="connsiteY71" fmla="*/ 1265382 h 1838036"/>
              <a:gd name="connsiteX72" fmla="*/ 0 w 2605220"/>
              <a:gd name="connsiteY72" fmla="*/ 1200727 h 1838036"/>
              <a:gd name="connsiteX73" fmla="*/ 9236 w 2605220"/>
              <a:gd name="connsiteY73" fmla="*/ 868218 h 1838036"/>
              <a:gd name="connsiteX74" fmla="*/ 27709 w 2605220"/>
              <a:gd name="connsiteY74" fmla="*/ 812800 h 1838036"/>
              <a:gd name="connsiteX75" fmla="*/ 55418 w 2605220"/>
              <a:gd name="connsiteY75" fmla="*/ 794327 h 1838036"/>
              <a:gd name="connsiteX76" fmla="*/ 64654 w 2605220"/>
              <a:gd name="connsiteY76" fmla="*/ 738909 h 1838036"/>
              <a:gd name="connsiteX77" fmla="*/ 92364 w 2605220"/>
              <a:gd name="connsiteY77" fmla="*/ 655782 h 1838036"/>
              <a:gd name="connsiteX78" fmla="*/ 101600 w 2605220"/>
              <a:gd name="connsiteY78" fmla="*/ 628073 h 1838036"/>
              <a:gd name="connsiteX79" fmla="*/ 110836 w 2605220"/>
              <a:gd name="connsiteY79" fmla="*/ 600364 h 1838036"/>
              <a:gd name="connsiteX80" fmla="*/ 120073 w 2605220"/>
              <a:gd name="connsiteY80" fmla="*/ 526473 h 1838036"/>
              <a:gd name="connsiteX81" fmla="*/ 110836 w 2605220"/>
              <a:gd name="connsiteY81" fmla="*/ 360218 h 1838036"/>
              <a:gd name="connsiteX82" fmla="*/ 92364 w 2605220"/>
              <a:gd name="connsiteY82" fmla="*/ 360218 h 183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605220" h="1838036">
                <a:moveTo>
                  <a:pt x="92364" y="360218"/>
                </a:moveTo>
                <a:cubicBezTo>
                  <a:pt x="90825" y="312497"/>
                  <a:pt x="90109" y="168689"/>
                  <a:pt x="101600" y="73891"/>
                </a:cubicBezTo>
                <a:cubicBezTo>
                  <a:pt x="102936" y="62871"/>
                  <a:pt x="119165" y="59927"/>
                  <a:pt x="129309" y="55418"/>
                </a:cubicBezTo>
                <a:cubicBezTo>
                  <a:pt x="147103" y="47510"/>
                  <a:pt x="166254" y="43103"/>
                  <a:pt x="184727" y="36945"/>
                </a:cubicBezTo>
                <a:lnTo>
                  <a:pt x="212436" y="27709"/>
                </a:lnTo>
                <a:cubicBezTo>
                  <a:pt x="221672" y="24630"/>
                  <a:pt x="230598" y="20382"/>
                  <a:pt x="240145" y="18473"/>
                </a:cubicBezTo>
                <a:cubicBezTo>
                  <a:pt x="307675" y="4966"/>
                  <a:pt x="270786" y="11456"/>
                  <a:pt x="350982" y="0"/>
                </a:cubicBezTo>
                <a:lnTo>
                  <a:pt x="988291" y="9236"/>
                </a:lnTo>
                <a:cubicBezTo>
                  <a:pt x="1022287" y="10086"/>
                  <a:pt x="1055918" y="16963"/>
                  <a:pt x="1089891" y="18473"/>
                </a:cubicBezTo>
                <a:cubicBezTo>
                  <a:pt x="1194512" y="23123"/>
                  <a:pt x="1299248" y="24630"/>
                  <a:pt x="1403927" y="27709"/>
                </a:cubicBezTo>
                <a:cubicBezTo>
                  <a:pt x="1592988" y="46614"/>
                  <a:pt x="1514211" y="42689"/>
                  <a:pt x="1828800" y="27709"/>
                </a:cubicBezTo>
                <a:cubicBezTo>
                  <a:pt x="1847506" y="26818"/>
                  <a:pt x="1865635" y="20796"/>
                  <a:pt x="1884218" y="18473"/>
                </a:cubicBezTo>
                <a:cubicBezTo>
                  <a:pt x="1914921" y="14635"/>
                  <a:pt x="1945794" y="12315"/>
                  <a:pt x="1976582" y="9236"/>
                </a:cubicBezTo>
                <a:cubicBezTo>
                  <a:pt x="2072024" y="12315"/>
                  <a:pt x="2167564" y="13176"/>
                  <a:pt x="2262909" y="18473"/>
                </a:cubicBezTo>
                <a:cubicBezTo>
                  <a:pt x="2278584" y="19344"/>
                  <a:pt x="2293645" y="24901"/>
                  <a:pt x="2309091" y="27709"/>
                </a:cubicBezTo>
                <a:cubicBezTo>
                  <a:pt x="2327516" y="31059"/>
                  <a:pt x="2346036" y="33866"/>
                  <a:pt x="2364509" y="36945"/>
                </a:cubicBezTo>
                <a:cubicBezTo>
                  <a:pt x="2430458" y="58928"/>
                  <a:pt x="2403725" y="44617"/>
                  <a:pt x="2447636" y="73891"/>
                </a:cubicBezTo>
                <a:cubicBezTo>
                  <a:pt x="2450715" y="83127"/>
                  <a:pt x="2452145" y="93089"/>
                  <a:pt x="2456873" y="101600"/>
                </a:cubicBezTo>
                <a:cubicBezTo>
                  <a:pt x="2467655" y="121007"/>
                  <a:pt x="2493818" y="157018"/>
                  <a:pt x="2493818" y="157018"/>
                </a:cubicBezTo>
                <a:lnTo>
                  <a:pt x="2512291" y="230909"/>
                </a:lnTo>
                <a:cubicBezTo>
                  <a:pt x="2515370" y="243224"/>
                  <a:pt x="2517513" y="255811"/>
                  <a:pt x="2521527" y="267854"/>
                </a:cubicBezTo>
                <a:lnTo>
                  <a:pt x="2567709" y="406400"/>
                </a:lnTo>
                <a:lnTo>
                  <a:pt x="2576945" y="434109"/>
                </a:lnTo>
                <a:cubicBezTo>
                  <a:pt x="2580024" y="443345"/>
                  <a:pt x="2584273" y="452271"/>
                  <a:pt x="2586182" y="461818"/>
                </a:cubicBezTo>
                <a:lnTo>
                  <a:pt x="2595418" y="508000"/>
                </a:lnTo>
                <a:cubicBezTo>
                  <a:pt x="2591908" y="665936"/>
                  <a:pt x="2629590" y="810958"/>
                  <a:pt x="2576945" y="951345"/>
                </a:cubicBezTo>
                <a:cubicBezTo>
                  <a:pt x="2571123" y="966869"/>
                  <a:pt x="2564630" y="982133"/>
                  <a:pt x="2558473" y="997527"/>
                </a:cubicBezTo>
                <a:cubicBezTo>
                  <a:pt x="2537062" y="1125981"/>
                  <a:pt x="2562603" y="966542"/>
                  <a:pt x="2540000" y="1136073"/>
                </a:cubicBezTo>
                <a:cubicBezTo>
                  <a:pt x="2537419" y="1155428"/>
                  <a:pt x="2532394" y="1197466"/>
                  <a:pt x="2521527" y="1219200"/>
                </a:cubicBezTo>
                <a:cubicBezTo>
                  <a:pt x="2516562" y="1229129"/>
                  <a:pt x="2510429" y="1238612"/>
                  <a:pt x="2503054" y="1246909"/>
                </a:cubicBezTo>
                <a:cubicBezTo>
                  <a:pt x="2485698" y="1266435"/>
                  <a:pt x="2469373" y="1287836"/>
                  <a:pt x="2447636" y="1302327"/>
                </a:cubicBezTo>
                <a:lnTo>
                  <a:pt x="2364509" y="1357745"/>
                </a:lnTo>
                <a:lnTo>
                  <a:pt x="2336800" y="1376218"/>
                </a:lnTo>
                <a:cubicBezTo>
                  <a:pt x="2327564" y="1382376"/>
                  <a:pt x="2316940" y="1386842"/>
                  <a:pt x="2309091" y="1394691"/>
                </a:cubicBezTo>
                <a:cubicBezTo>
                  <a:pt x="2299855" y="1403927"/>
                  <a:pt x="2291417" y="1414038"/>
                  <a:pt x="2281382" y="1422400"/>
                </a:cubicBezTo>
                <a:cubicBezTo>
                  <a:pt x="2272854" y="1429507"/>
                  <a:pt x="2261970" y="1433498"/>
                  <a:pt x="2253673" y="1440873"/>
                </a:cubicBezTo>
                <a:cubicBezTo>
                  <a:pt x="2158771" y="1525230"/>
                  <a:pt x="2233432" y="1472838"/>
                  <a:pt x="2170545" y="1514764"/>
                </a:cubicBezTo>
                <a:cubicBezTo>
                  <a:pt x="2164388" y="1524000"/>
                  <a:pt x="2159922" y="1534624"/>
                  <a:pt x="2152073" y="1542473"/>
                </a:cubicBezTo>
                <a:cubicBezTo>
                  <a:pt x="2144224" y="1550322"/>
                  <a:pt x="2131674" y="1552591"/>
                  <a:pt x="2124364" y="1560945"/>
                </a:cubicBezTo>
                <a:cubicBezTo>
                  <a:pt x="2109744" y="1577654"/>
                  <a:pt x="2103117" y="1600665"/>
                  <a:pt x="2087418" y="1616364"/>
                </a:cubicBezTo>
                <a:cubicBezTo>
                  <a:pt x="2068945" y="1634837"/>
                  <a:pt x="2046491" y="1650045"/>
                  <a:pt x="2032000" y="1671782"/>
                </a:cubicBezTo>
                <a:cubicBezTo>
                  <a:pt x="2007369" y="1708727"/>
                  <a:pt x="2022763" y="1693333"/>
                  <a:pt x="1985818" y="1717964"/>
                </a:cubicBezTo>
                <a:cubicBezTo>
                  <a:pt x="1979660" y="1727200"/>
                  <a:pt x="1976013" y="1738738"/>
                  <a:pt x="1967345" y="1745673"/>
                </a:cubicBezTo>
                <a:cubicBezTo>
                  <a:pt x="1959742" y="1751755"/>
                  <a:pt x="1948344" y="1750555"/>
                  <a:pt x="1939636" y="1754909"/>
                </a:cubicBezTo>
                <a:cubicBezTo>
                  <a:pt x="1868017" y="1790719"/>
                  <a:pt x="1953865" y="1759403"/>
                  <a:pt x="1884218" y="1782618"/>
                </a:cubicBezTo>
                <a:cubicBezTo>
                  <a:pt x="1841428" y="1811145"/>
                  <a:pt x="1870249" y="1797011"/>
                  <a:pt x="1810327" y="1810327"/>
                </a:cubicBezTo>
                <a:cubicBezTo>
                  <a:pt x="1797935" y="1813081"/>
                  <a:pt x="1785928" y="1817634"/>
                  <a:pt x="1773382" y="1819564"/>
                </a:cubicBezTo>
                <a:cubicBezTo>
                  <a:pt x="1745826" y="1823803"/>
                  <a:pt x="1717889" y="1825115"/>
                  <a:pt x="1690254" y="1828800"/>
                </a:cubicBezTo>
                <a:cubicBezTo>
                  <a:pt x="1671691" y="1831275"/>
                  <a:pt x="1653309" y="1834957"/>
                  <a:pt x="1634836" y="1838036"/>
                </a:cubicBezTo>
                <a:cubicBezTo>
                  <a:pt x="1582497" y="1834957"/>
                  <a:pt x="1530081" y="1832981"/>
                  <a:pt x="1477818" y="1828800"/>
                </a:cubicBezTo>
                <a:cubicBezTo>
                  <a:pt x="1453075" y="1826821"/>
                  <a:pt x="1428721" y="1820745"/>
                  <a:pt x="1403927" y="1819564"/>
                </a:cubicBezTo>
                <a:cubicBezTo>
                  <a:pt x="1299322" y="1814583"/>
                  <a:pt x="1194570" y="1813406"/>
                  <a:pt x="1089891" y="1810327"/>
                </a:cubicBezTo>
                <a:cubicBezTo>
                  <a:pt x="1066170" y="1804397"/>
                  <a:pt x="1030204" y="1794784"/>
                  <a:pt x="1006764" y="1791854"/>
                </a:cubicBezTo>
                <a:cubicBezTo>
                  <a:pt x="973020" y="1787636"/>
                  <a:pt x="938937" y="1786591"/>
                  <a:pt x="905164" y="1782618"/>
                </a:cubicBezTo>
                <a:cubicBezTo>
                  <a:pt x="886564" y="1780430"/>
                  <a:pt x="868152" y="1776833"/>
                  <a:pt x="849745" y="1773382"/>
                </a:cubicBezTo>
                <a:cubicBezTo>
                  <a:pt x="756575" y="1755913"/>
                  <a:pt x="784458" y="1763934"/>
                  <a:pt x="729673" y="1745673"/>
                </a:cubicBezTo>
                <a:cubicBezTo>
                  <a:pt x="707747" y="1731055"/>
                  <a:pt x="685063" y="1716672"/>
                  <a:pt x="665018" y="1699491"/>
                </a:cubicBezTo>
                <a:cubicBezTo>
                  <a:pt x="655100" y="1690990"/>
                  <a:pt x="647344" y="1680144"/>
                  <a:pt x="637309" y="1671782"/>
                </a:cubicBezTo>
                <a:cubicBezTo>
                  <a:pt x="628781" y="1664675"/>
                  <a:pt x="618128" y="1660416"/>
                  <a:pt x="609600" y="1653309"/>
                </a:cubicBezTo>
                <a:cubicBezTo>
                  <a:pt x="599565" y="1644947"/>
                  <a:pt x="592202" y="1633619"/>
                  <a:pt x="581891" y="1625600"/>
                </a:cubicBezTo>
                <a:cubicBezTo>
                  <a:pt x="564366" y="1611970"/>
                  <a:pt x="542172" y="1604353"/>
                  <a:pt x="526473" y="1588654"/>
                </a:cubicBezTo>
                <a:cubicBezTo>
                  <a:pt x="517237" y="1579418"/>
                  <a:pt x="509075" y="1568964"/>
                  <a:pt x="498764" y="1560945"/>
                </a:cubicBezTo>
                <a:cubicBezTo>
                  <a:pt x="415654" y="1496305"/>
                  <a:pt x="471045" y="1547084"/>
                  <a:pt x="415636" y="1505527"/>
                </a:cubicBezTo>
                <a:cubicBezTo>
                  <a:pt x="403321" y="1496291"/>
                  <a:pt x="391745" y="1485977"/>
                  <a:pt x="378691" y="1477818"/>
                </a:cubicBezTo>
                <a:cubicBezTo>
                  <a:pt x="367015" y="1470520"/>
                  <a:pt x="352949" y="1467348"/>
                  <a:pt x="341745" y="1459345"/>
                </a:cubicBezTo>
                <a:cubicBezTo>
                  <a:pt x="331116" y="1451753"/>
                  <a:pt x="324347" y="1439655"/>
                  <a:pt x="314036" y="1431636"/>
                </a:cubicBezTo>
                <a:cubicBezTo>
                  <a:pt x="209206" y="1350102"/>
                  <a:pt x="297796" y="1418898"/>
                  <a:pt x="230909" y="1385454"/>
                </a:cubicBezTo>
                <a:cubicBezTo>
                  <a:pt x="143095" y="1341547"/>
                  <a:pt x="290743" y="1396163"/>
                  <a:pt x="147782" y="1348509"/>
                </a:cubicBezTo>
                <a:lnTo>
                  <a:pt x="92364" y="1330036"/>
                </a:lnTo>
                <a:lnTo>
                  <a:pt x="64654" y="1320800"/>
                </a:lnTo>
                <a:cubicBezTo>
                  <a:pt x="58497" y="1311564"/>
                  <a:pt x="53288" y="1301619"/>
                  <a:pt x="46182" y="1293091"/>
                </a:cubicBezTo>
                <a:cubicBezTo>
                  <a:pt x="37820" y="1283056"/>
                  <a:pt x="25719" y="1276250"/>
                  <a:pt x="18473" y="1265382"/>
                </a:cubicBezTo>
                <a:cubicBezTo>
                  <a:pt x="13171" y="1257429"/>
                  <a:pt x="1233" y="1205658"/>
                  <a:pt x="0" y="1200727"/>
                </a:cubicBezTo>
                <a:cubicBezTo>
                  <a:pt x="3079" y="1089891"/>
                  <a:pt x="1336" y="978815"/>
                  <a:pt x="9236" y="868218"/>
                </a:cubicBezTo>
                <a:cubicBezTo>
                  <a:pt x="10623" y="848796"/>
                  <a:pt x="11507" y="823601"/>
                  <a:pt x="27709" y="812800"/>
                </a:cubicBezTo>
                <a:lnTo>
                  <a:pt x="55418" y="794327"/>
                </a:lnTo>
                <a:cubicBezTo>
                  <a:pt x="58497" y="775854"/>
                  <a:pt x="60112" y="757077"/>
                  <a:pt x="64654" y="738909"/>
                </a:cubicBezTo>
                <a:cubicBezTo>
                  <a:pt x="64659" y="738889"/>
                  <a:pt x="87743" y="669646"/>
                  <a:pt x="92364" y="655782"/>
                </a:cubicBezTo>
                <a:lnTo>
                  <a:pt x="101600" y="628073"/>
                </a:lnTo>
                <a:lnTo>
                  <a:pt x="110836" y="600364"/>
                </a:lnTo>
                <a:cubicBezTo>
                  <a:pt x="113915" y="575734"/>
                  <a:pt x="120073" y="551295"/>
                  <a:pt x="120073" y="526473"/>
                </a:cubicBezTo>
                <a:cubicBezTo>
                  <a:pt x="120073" y="470969"/>
                  <a:pt x="113608" y="415653"/>
                  <a:pt x="110836" y="360218"/>
                </a:cubicBezTo>
                <a:cubicBezTo>
                  <a:pt x="110528" y="354068"/>
                  <a:pt x="93903" y="407939"/>
                  <a:pt x="92364" y="360218"/>
                </a:cubicBezTo>
                <a:close/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710568" y="5573395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879AA"/>
                </a:solidFill>
              </a:rPr>
              <a:t>a need for good maps!</a:t>
            </a:r>
            <a:endParaRPr lang="en-US" dirty="0">
              <a:solidFill>
                <a:srgbClr val="3879A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Long-Range Navigation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9" y="2975986"/>
            <a:ext cx="4114800" cy="2314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8416" y="1416668"/>
            <a:ext cx="35929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3879AA"/>
                </a:solidFill>
              </a:rPr>
              <a:t>T</a:t>
            </a:r>
            <a:r>
              <a:rPr lang="en-US" sz="1600" dirty="0" smtClean="0">
                <a:solidFill>
                  <a:srgbClr val="3879AA"/>
                </a:solidFill>
              </a:rPr>
              <a:t>errain-</a:t>
            </a:r>
            <a:r>
              <a:rPr lang="en-US" sz="2000" dirty="0" smtClean="0">
                <a:solidFill>
                  <a:srgbClr val="3879AA"/>
                </a:solidFill>
              </a:rPr>
              <a:t>A</a:t>
            </a:r>
            <a:r>
              <a:rPr lang="en-US" sz="1600" dirty="0" smtClean="0">
                <a:solidFill>
                  <a:srgbClr val="3879AA"/>
                </a:solidFill>
              </a:rPr>
              <a:t>ided </a:t>
            </a:r>
            <a:r>
              <a:rPr lang="en-US" sz="2000" dirty="0" smtClean="0">
                <a:solidFill>
                  <a:srgbClr val="3879AA"/>
                </a:solidFill>
              </a:rPr>
              <a:t>N</a:t>
            </a:r>
            <a:r>
              <a:rPr lang="en-US" sz="1600" dirty="0" smtClean="0">
                <a:solidFill>
                  <a:srgbClr val="3879AA"/>
                </a:solidFill>
              </a:rPr>
              <a:t>avigation</a:t>
            </a:r>
          </a:p>
          <a:p>
            <a:pPr algn="ctr">
              <a:lnSpc>
                <a:spcPct val="150000"/>
              </a:lnSpc>
            </a:pPr>
            <a:r>
              <a:rPr lang="en-US" sz="1600" dirty="0" smtClean="0">
                <a:solidFill>
                  <a:srgbClr val="3879AA"/>
                </a:solidFill>
              </a:rPr>
              <a:t> </a:t>
            </a:r>
            <a:r>
              <a:rPr lang="en-US" sz="1600" dirty="0">
                <a:solidFill>
                  <a:srgbClr val="3879AA"/>
                </a:solidFill>
              </a:rPr>
              <a:t>e</a:t>
            </a:r>
            <a:r>
              <a:rPr lang="en-US" sz="1600" dirty="0" smtClean="0">
                <a:solidFill>
                  <a:srgbClr val="3879AA"/>
                </a:solidFill>
              </a:rPr>
              <a:t>xploiting physical terrain features for enabling </a:t>
            </a:r>
            <a:r>
              <a:rPr lang="en-US" sz="1600" dirty="0" err="1" smtClean="0">
                <a:solidFill>
                  <a:srgbClr val="3879AA"/>
                </a:solidFill>
              </a:rPr>
              <a:t>localisation</a:t>
            </a:r>
            <a:endParaRPr lang="en-US" sz="1600" dirty="0" smtClean="0">
              <a:solidFill>
                <a:srgbClr val="3879A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98182" y="4793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12147" y="2202056"/>
            <a:ext cx="3987996" cy="2141633"/>
          </a:xfrm>
        </p:spPr>
        <p:txBody>
          <a:bodyPr>
            <a:normAutofit/>
          </a:bodyPr>
          <a:lstStyle/>
          <a:p>
            <a:pPr marL="0" lvl="3" indent="0" algn="ctr">
              <a:lnSpc>
                <a:spcPct val="150000"/>
              </a:lnSpc>
              <a:buNone/>
            </a:pPr>
            <a:r>
              <a:rPr lang="en-US" b="1" u="sng" dirty="0" smtClean="0">
                <a:solidFill>
                  <a:srgbClr val="3879AA"/>
                </a:solidFill>
              </a:rPr>
              <a:t>Requirements</a:t>
            </a:r>
          </a:p>
          <a:p>
            <a:pPr marL="342900" lvl="3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rgbClr val="3879AA"/>
                </a:solidFill>
              </a:rPr>
              <a:t>Unaided navigation</a:t>
            </a:r>
          </a:p>
          <a:p>
            <a:pPr marL="342900" lvl="3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rgbClr val="3879AA"/>
                </a:solidFill>
              </a:rPr>
              <a:t>Low-power navigation</a:t>
            </a:r>
          </a:p>
          <a:p>
            <a:pPr marL="342900" lvl="3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rgbClr val="3879AA"/>
                </a:solidFill>
              </a:rPr>
              <a:t>Computationally </a:t>
            </a:r>
            <a:r>
              <a:rPr lang="en-US" sz="1600" dirty="0">
                <a:solidFill>
                  <a:srgbClr val="3879AA"/>
                </a:solidFill>
              </a:rPr>
              <a:t>feasible </a:t>
            </a:r>
            <a:r>
              <a:rPr lang="en-US" sz="1600" dirty="0" smtClean="0">
                <a:solidFill>
                  <a:srgbClr val="3879AA"/>
                </a:solidFill>
              </a:rPr>
              <a:t>navigation</a:t>
            </a:r>
            <a:endParaRPr lang="en-US" sz="1600" dirty="0">
              <a:solidFill>
                <a:srgbClr val="3879AA"/>
              </a:solidFill>
            </a:endParaRPr>
          </a:p>
          <a:p>
            <a:pPr marL="285750" lvl="3" indent="-285750">
              <a:lnSpc>
                <a:spcPct val="150000"/>
              </a:lnSpc>
              <a:buFont typeface="Arial" charset="0"/>
              <a:buChar char="•"/>
            </a:pPr>
            <a:endParaRPr lang="en-US" sz="1600" dirty="0" smtClean="0">
              <a:solidFill>
                <a:srgbClr val="3879AA"/>
              </a:solidFill>
            </a:endParaRPr>
          </a:p>
          <a:p>
            <a:pPr marL="342900" lvl="3" indent="-342900">
              <a:buFont typeface="Arial" charset="0"/>
              <a:buChar char="•"/>
            </a:pPr>
            <a:endParaRPr lang="en-US" sz="1600" dirty="0">
              <a:solidFill>
                <a:srgbClr val="3879AA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12148" y="1150012"/>
            <a:ext cx="8962024" cy="4996264"/>
          </a:xfrm>
          <a:prstGeom prst="rect">
            <a:avLst/>
          </a:prstGeom>
          <a:solidFill>
            <a:schemeClr val="bg2">
              <a:lumMod val="75000"/>
              <a:alpha val="87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78154"/>
            <a:ext cx="5545598" cy="41952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82175" y="5595498"/>
            <a:ext cx="433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879AA"/>
                </a:solidFill>
              </a:rPr>
              <a:t>Kjerstad</a:t>
            </a:r>
            <a:r>
              <a:rPr lang="en-US" dirty="0">
                <a:solidFill>
                  <a:srgbClr val="3879AA"/>
                </a:solidFill>
              </a:rPr>
              <a:t>, N. (2011). </a:t>
            </a:r>
            <a:r>
              <a:rPr lang="en-US" i="1" dirty="0">
                <a:solidFill>
                  <a:srgbClr val="3879AA"/>
                </a:solidFill>
              </a:rPr>
              <a:t>Ice navigation</a:t>
            </a:r>
            <a:r>
              <a:rPr lang="en-US" dirty="0">
                <a:solidFill>
                  <a:srgbClr val="3879AA"/>
                </a:solidFill>
              </a:rPr>
              <a:t>. Tapir.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58" y="2468712"/>
            <a:ext cx="5729942" cy="30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Long-Range </a:t>
            </a:r>
            <a:br>
              <a:rPr lang="en-US" dirty="0" smtClean="0"/>
            </a:br>
            <a:r>
              <a:rPr lang="en-US" dirty="0" smtClean="0"/>
              <a:t>Terrain-Aided Navigation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0" y="1621448"/>
            <a:ext cx="3676880" cy="2068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6809" y="2945072"/>
                <a:ext cx="3131748" cy="80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879A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3879AA"/>
                              </a:solidFill>
                            </a:rPr>
                            <m:t>𝔁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3879AA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400" b="0" i="0" smtClean="0">
                          <a:solidFill>
                            <a:srgbClr val="3879AA"/>
                          </a:solidFill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3879A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solidFill>
                                    <a:srgbClr val="3879A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3879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3879AA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3879AA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3879A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3879AA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3879AA"/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3879AA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09" y="2945072"/>
                <a:ext cx="3131748" cy="8021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934301" y="1736774"/>
            <a:ext cx="3624372" cy="924987"/>
          </a:xfrm>
        </p:spPr>
        <p:txBody>
          <a:bodyPr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sz="1800" dirty="0" smtClean="0"/>
              <a:t>Realizing Bayesian Estimation via Rao-</a:t>
            </a:r>
            <a:r>
              <a:rPr lang="en-GB" sz="1800" dirty="0" err="1" smtClean="0"/>
              <a:t>Blackwellised</a:t>
            </a:r>
            <a:r>
              <a:rPr lang="en-GB" sz="1800" dirty="0" smtClean="0"/>
              <a:t> </a:t>
            </a:r>
            <a:r>
              <a:rPr lang="en-GB" sz="1800" dirty="0"/>
              <a:t>Particle </a:t>
            </a:r>
            <a:r>
              <a:rPr lang="en-GB" sz="1800" dirty="0" smtClean="0"/>
              <a:t>Filter</a:t>
            </a:r>
            <a:endParaRPr lang="en-US" sz="1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14817" y="4966449"/>
            <a:ext cx="3365923" cy="429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3879AA"/>
                </a:solidFill>
                <a:latin typeface="+mn-lt"/>
                <a:ea typeface="+mn-ea"/>
                <a:cs typeface="+mn-cs"/>
              </a:defRPr>
            </a:lvl1pPr>
            <a:lvl2pPr marL="0" indent="-216000" algn="l" defTabSz="457200" rtl="0" eaLnBrk="1" latinLnBrk="0" hangingPunct="1">
              <a:spcBef>
                <a:spcPts val="4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160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GB" sz="1800" dirty="0"/>
              <a:t>n</a:t>
            </a:r>
            <a:r>
              <a:rPr lang="en-GB" sz="1800" dirty="0" smtClean="0"/>
              <a:t>on-linear estimation problem</a:t>
            </a:r>
            <a:endParaRPr lang="en-US" sz="1800" dirty="0"/>
          </a:p>
        </p:txBody>
      </p:sp>
      <p:sp>
        <p:nvSpPr>
          <p:cNvPr id="13" name="Down Arrow 12"/>
          <p:cNvSpPr/>
          <p:nvPr/>
        </p:nvSpPr>
        <p:spPr>
          <a:xfrm>
            <a:off x="1878027" y="3975457"/>
            <a:ext cx="634746" cy="8439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584733" y="3371729"/>
            <a:ext cx="468133" cy="3984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562212" y="2917988"/>
            <a:ext cx="468133" cy="39841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>
            <a:stCxn id="18" idx="0"/>
          </p:cNvCxnSpPr>
          <p:nvPr/>
        </p:nvCxnSpPr>
        <p:spPr>
          <a:xfrm rot="5400000" flipH="1" flipV="1">
            <a:off x="6108277" y="2460226"/>
            <a:ext cx="145765" cy="769761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7" idx="4"/>
          </p:cNvCxnSpPr>
          <p:nvPr/>
        </p:nvCxnSpPr>
        <p:spPr>
          <a:xfrm rot="16200000" flipH="1">
            <a:off x="6123384" y="3465556"/>
            <a:ext cx="138072" cy="74724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67195" y="259119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2-D Particle </a:t>
            </a:r>
            <a:r>
              <a:rPr lang="en-US" dirty="0">
                <a:solidFill>
                  <a:srgbClr val="00B050"/>
                </a:solidFill>
              </a:rPr>
              <a:t>F</a:t>
            </a:r>
            <a:r>
              <a:rPr lang="en-US" dirty="0" smtClean="0">
                <a:solidFill>
                  <a:srgbClr val="00B050"/>
                </a:solidFill>
              </a:rPr>
              <a:t>ilter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66040" y="371172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2-D </a:t>
            </a:r>
            <a:r>
              <a:rPr lang="en-US" dirty="0" err="1" smtClean="0">
                <a:solidFill>
                  <a:srgbClr val="FF0000"/>
                </a:solidFill>
              </a:rPr>
              <a:t>Kalman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ilter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4739" y="4508071"/>
            <a:ext cx="3403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3879AA"/>
                </a:solidFill>
              </a:rPr>
              <a:t>Low number of particles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3879AA"/>
                </a:solidFill>
              </a:rPr>
              <a:t>Optimal velocity bias estimation</a:t>
            </a:r>
            <a:endParaRPr lang="en-US" sz="1600" dirty="0">
              <a:solidFill>
                <a:srgbClr val="3879A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98182" y="4793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7722" y="1150012"/>
            <a:ext cx="9016449" cy="4900059"/>
          </a:xfrm>
          <a:prstGeom prst="rect">
            <a:avLst/>
          </a:prstGeom>
          <a:solidFill>
            <a:schemeClr val="bg2">
              <a:lumMod val="75000"/>
              <a:alpha val="92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054630" y="1698020"/>
            <a:ext cx="4656632" cy="3745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3879AA"/>
                </a:solidFill>
                <a:latin typeface="+mn-lt"/>
                <a:ea typeface="+mn-ea"/>
                <a:cs typeface="+mn-cs"/>
              </a:defRPr>
            </a:lvl1pPr>
            <a:lvl2pPr marL="0" indent="-216000" algn="l" defTabSz="457200" rtl="0" eaLnBrk="1" latinLnBrk="0" hangingPunct="1">
              <a:spcBef>
                <a:spcPts val="4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160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Navigation robustness</a:t>
            </a:r>
          </a:p>
          <a:p>
            <a:pPr marL="628650" lvl="4" indent="-171450">
              <a:lnSpc>
                <a:spcPct val="150000"/>
              </a:lnSpc>
              <a:buFont typeface="Wingdings" charset="2"/>
              <a:buChar char="ü"/>
            </a:pPr>
            <a:r>
              <a:rPr lang="en-US" sz="1300" dirty="0" smtClean="0">
                <a:solidFill>
                  <a:srgbClr val="FF0000"/>
                </a:solidFill>
              </a:rPr>
              <a:t>dealing with coarse maps (uncertainty quantification)</a:t>
            </a:r>
          </a:p>
          <a:p>
            <a:pPr marL="628650" lvl="4" indent="-171450">
              <a:lnSpc>
                <a:spcPct val="150000"/>
              </a:lnSpc>
              <a:buFont typeface="Wingdings" charset="2"/>
              <a:buChar char="ü"/>
            </a:pPr>
            <a:r>
              <a:rPr lang="en-US" sz="1300" dirty="0" smtClean="0">
                <a:solidFill>
                  <a:srgbClr val="FF0000"/>
                </a:solidFill>
              </a:rPr>
              <a:t>enabling re-convergence capability</a:t>
            </a:r>
          </a:p>
          <a:p>
            <a:pPr marL="628650" lvl="4" indent="-171450">
              <a:lnSpc>
                <a:spcPct val="150000"/>
              </a:lnSpc>
              <a:buFont typeface="Wingdings" charset="2"/>
              <a:buChar char="ü"/>
            </a:pPr>
            <a:r>
              <a:rPr lang="en-US" sz="1300" dirty="0" smtClean="0">
                <a:solidFill>
                  <a:srgbClr val="FF0000"/>
                </a:solidFill>
              </a:rPr>
              <a:t>filtering-out range outliers</a:t>
            </a:r>
          </a:p>
          <a:p>
            <a:pPr marL="628650" lvl="4" indent="-171450">
              <a:lnSpc>
                <a:spcPct val="150000"/>
              </a:lnSpc>
              <a:buFont typeface="Wingdings" charset="2"/>
              <a:buChar char="ü"/>
            </a:pPr>
            <a:r>
              <a:rPr lang="en-US" sz="1300" dirty="0" smtClean="0">
                <a:solidFill>
                  <a:srgbClr val="FF0000"/>
                </a:solidFill>
              </a:rPr>
              <a:t>path-planning for enhancing navigation accuracy</a:t>
            </a:r>
          </a:p>
          <a:p>
            <a:pPr marL="0" lvl="3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Evaluation using unique field data and challenging conditions</a:t>
            </a:r>
          </a:p>
          <a:p>
            <a:pPr marL="628650" lvl="4" indent="-171450">
              <a:lnSpc>
                <a:spcPct val="150000"/>
              </a:lnSpc>
              <a:buFont typeface="Wingdings" charset="2"/>
              <a:buChar char="ü"/>
            </a:pPr>
            <a:r>
              <a:rPr lang="en-US" sz="1300" dirty="0" smtClean="0">
                <a:solidFill>
                  <a:srgbClr val="FF0000"/>
                </a:solidFill>
              </a:rPr>
              <a:t>multi-day deep-water missions using BT velocity</a:t>
            </a:r>
          </a:p>
          <a:p>
            <a:pPr marL="628650" lvl="4" indent="-171450">
              <a:lnSpc>
                <a:spcPct val="150000"/>
              </a:lnSpc>
              <a:buFont typeface="Wingdings" charset="2"/>
              <a:buChar char="ü"/>
            </a:pPr>
            <a:r>
              <a:rPr lang="en-US" sz="1300" dirty="0" smtClean="0">
                <a:solidFill>
                  <a:srgbClr val="FF0000"/>
                </a:solidFill>
              </a:rPr>
              <a:t>multi-day missions using coarse maps and only WT velocity</a:t>
            </a:r>
          </a:p>
          <a:p>
            <a:pPr marL="628650" lvl="4" indent="-171450">
              <a:lnSpc>
                <a:spcPct val="150000"/>
              </a:lnSpc>
              <a:buFont typeface="Wingdings" charset="2"/>
              <a:buChar char="ü"/>
            </a:pPr>
            <a:r>
              <a:rPr lang="en-US" sz="1300" dirty="0" smtClean="0">
                <a:solidFill>
                  <a:srgbClr val="FF0000"/>
                </a:solidFill>
              </a:rPr>
              <a:t>multi-month simulated crossing of the Arctic Ocean</a:t>
            </a:r>
          </a:p>
          <a:p>
            <a:pPr marL="285750" lvl="3" indent="-285750">
              <a:lnSpc>
                <a:spcPct val="150000"/>
              </a:lnSpc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285750" lvl="3" indent="-285750">
              <a:lnSpc>
                <a:spcPct val="150000"/>
              </a:lnSpc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457200" lvl="4" indent="0">
              <a:buFont typeface="Arial"/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457200" lvl="4" indent="0">
              <a:buFont typeface="Arial"/>
              <a:buNone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742950" lvl="4" indent="-28575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285750" lvl="3" indent="-28575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0" lvl="3" indent="0">
              <a:buFont typeface="Arial"/>
              <a:buNone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342900" lvl="3" indent="-34290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342900" lvl="3" indent="-34290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342900" lvl="3" indent="-34290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28059" y="1736774"/>
            <a:ext cx="3213397" cy="447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3879AA"/>
                </a:solidFill>
                <a:latin typeface="+mn-lt"/>
                <a:ea typeface="+mn-ea"/>
                <a:cs typeface="+mn-cs"/>
              </a:defRPr>
            </a:lvl1pPr>
            <a:lvl2pPr marL="0" indent="-216000" algn="l" defTabSz="457200" rtl="0" eaLnBrk="1" latinLnBrk="0" hangingPunct="1">
              <a:spcBef>
                <a:spcPts val="4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160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lnSpc>
                <a:spcPct val="150000"/>
              </a:lnSpc>
              <a:buNone/>
            </a:pPr>
            <a:r>
              <a:rPr lang="en-US" sz="1500" smtClean="0">
                <a:solidFill>
                  <a:srgbClr val="FF0000"/>
                </a:solidFill>
              </a:rPr>
              <a:t>Unaided navigation</a:t>
            </a:r>
            <a:endParaRPr lang="en-US" sz="1500" dirty="0" smtClean="0">
              <a:solidFill>
                <a:srgbClr val="FF0000"/>
              </a:solidFill>
            </a:endParaRPr>
          </a:p>
          <a:p>
            <a:pPr marL="628650" lvl="4" indent="-17145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 smtClean="0">
                <a:solidFill>
                  <a:srgbClr val="FF0000"/>
                </a:solidFill>
              </a:rPr>
              <a:t>no need external support</a:t>
            </a:r>
          </a:p>
          <a:p>
            <a:pPr marL="0" lvl="3" indent="0">
              <a:lnSpc>
                <a:spcPct val="150000"/>
              </a:lnSpc>
              <a:buNone/>
            </a:pPr>
            <a:r>
              <a:rPr lang="en-US" sz="1500" dirty="0" smtClean="0">
                <a:solidFill>
                  <a:srgbClr val="FF0000"/>
                </a:solidFill>
              </a:rPr>
              <a:t>Low-power navigation</a:t>
            </a:r>
          </a:p>
          <a:p>
            <a:pPr marL="628650" lvl="4" indent="-17145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 smtClean="0">
                <a:solidFill>
                  <a:srgbClr val="FF0000"/>
                </a:solidFill>
              </a:rPr>
              <a:t>relying on small number of low-power sensors</a:t>
            </a:r>
          </a:p>
          <a:p>
            <a:pPr marL="0" lvl="3" indent="0">
              <a:lnSpc>
                <a:spcPct val="150000"/>
              </a:lnSpc>
              <a:buNone/>
            </a:pPr>
            <a:r>
              <a:rPr lang="en-US" sz="1500" dirty="0" smtClean="0">
                <a:solidFill>
                  <a:srgbClr val="FF0000"/>
                </a:solidFill>
              </a:rPr>
              <a:t>Computationally feasible navigation</a:t>
            </a:r>
          </a:p>
          <a:p>
            <a:pPr marL="742950" lvl="4" indent="-28575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 smtClean="0">
                <a:solidFill>
                  <a:srgbClr val="FF0000"/>
                </a:solidFill>
              </a:rPr>
              <a:t>low dimension RBPF able to run on limited power processing boards</a:t>
            </a:r>
          </a:p>
          <a:p>
            <a:pPr marL="457200" lvl="4" indent="0">
              <a:buFont typeface="Arial"/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457200" lvl="4" indent="0">
              <a:buFont typeface="Arial"/>
              <a:buNone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742950" lvl="4" indent="-28575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285750" lvl="3" indent="-28575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0" lvl="3" indent="0">
              <a:buFont typeface="Arial"/>
              <a:buNone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342900" lvl="3" indent="-34290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342900" lvl="3" indent="-34290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342900" lvl="3" indent="-342900">
              <a:buFont typeface="Arial" charset="0"/>
              <a:buChar char="•"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3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uild="p"/>
      <p:bldP spid="12" grpId="0"/>
      <p:bldP spid="13" grpId="0" animBg="1"/>
      <p:bldP spid="17" grpId="0" animBg="1"/>
      <p:bldP spid="18" grpId="0" animBg="1"/>
      <p:bldP spid="25" grpId="0"/>
      <p:bldP spid="26" grpId="0"/>
      <p:bldP spid="3" grpId="0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74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sz="2000" dirty="0" err="1" smtClean="0"/>
              <a:t>DynOPO</a:t>
            </a:r>
            <a:r>
              <a:rPr lang="en-US" sz="2000" dirty="0" smtClean="0"/>
              <a:t> M44</a:t>
            </a:r>
            <a:r>
              <a:rPr lang="en-US" dirty="0" smtClean="0"/>
              <a:t/>
            </a:r>
            <a:br>
              <a:rPr lang="en-US" dirty="0" smtClean="0"/>
            </a:br>
            <a:endParaRPr lang="en-GB" sz="1400" dirty="0"/>
          </a:p>
        </p:txBody>
      </p:sp>
      <p:sp>
        <p:nvSpPr>
          <p:cNvPr id="4" name="Rectangle 3"/>
          <p:cNvSpPr/>
          <p:nvPr/>
        </p:nvSpPr>
        <p:spPr>
          <a:xfrm>
            <a:off x="4851576" y="5388453"/>
            <a:ext cx="3582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buFont typeface="Arial" charset="0"/>
              <a:buChar char="•"/>
            </a:pPr>
            <a:r>
              <a:rPr lang="en-US" sz="1200" dirty="0">
                <a:solidFill>
                  <a:srgbClr val="3879AA"/>
                </a:solidFill>
              </a:rPr>
              <a:t>Strong currents (sometimes over 0.5 m/s</a:t>
            </a:r>
            <a:r>
              <a:rPr lang="en-US" sz="1200" dirty="0" smtClean="0">
                <a:solidFill>
                  <a:srgbClr val="3879AA"/>
                </a:solidFill>
              </a:rPr>
              <a:t>)</a:t>
            </a:r>
          </a:p>
          <a:p>
            <a:pPr marL="285750" indent="-285750" algn="just" defTabSz="914400">
              <a:buFont typeface="Arial" charset="0"/>
              <a:buChar char="•"/>
            </a:pPr>
            <a:r>
              <a:rPr lang="en-US" sz="1200" dirty="0" smtClean="0">
                <a:solidFill>
                  <a:srgbClr val="3879AA"/>
                </a:solidFill>
              </a:rPr>
              <a:t>400 m sub-sampled bathymetric map</a:t>
            </a:r>
          </a:p>
          <a:p>
            <a:pPr marL="285750" indent="-285750" algn="just" defTabSz="914400">
              <a:buFont typeface="Arial" charset="0"/>
              <a:buChar char="•"/>
            </a:pPr>
            <a:r>
              <a:rPr lang="en-US" sz="1200" dirty="0" smtClean="0">
                <a:solidFill>
                  <a:srgbClr val="3879AA"/>
                </a:solidFill>
              </a:rPr>
              <a:t>Propeller RPM-based speed</a:t>
            </a:r>
          </a:p>
        </p:txBody>
      </p:sp>
      <p:pic>
        <p:nvPicPr>
          <p:cNvPr id="3" name="TAN_400_res_RBPF_m8D47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674" y="977901"/>
            <a:ext cx="8229600" cy="4410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7104" y="5388453"/>
            <a:ext cx="378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3879AA"/>
                </a:solidFill>
              </a:rPr>
              <a:t>AUV depth 3000-4000 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3879AA"/>
                </a:solidFill>
              </a:rPr>
              <a:t>Range ≈ 200 km (over 3 days)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3879AA"/>
                </a:solidFill>
              </a:rPr>
              <a:t>Speed ≈ 0.7 m/s</a:t>
            </a:r>
          </a:p>
        </p:txBody>
      </p:sp>
    </p:spTree>
    <p:extLst>
      <p:ext uri="{BB962C8B-B14F-4D97-AF65-F5344CB8AC3E}">
        <p14:creationId xmlns:p14="http://schemas.microsoft.com/office/powerpoint/2010/main" val="1789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74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sz="2000" dirty="0" smtClean="0"/>
              <a:t>Simulated</a:t>
            </a:r>
            <a:r>
              <a:rPr lang="en-US" dirty="0" smtClean="0"/>
              <a:t> </a:t>
            </a:r>
            <a:r>
              <a:rPr lang="en-US" sz="2000" dirty="0" smtClean="0"/>
              <a:t>Crossing of the Arctic Ocean</a:t>
            </a:r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2" y="1143000"/>
            <a:ext cx="8693063" cy="45430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5725" y="5648474"/>
            <a:ext cx="38454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3879AA"/>
                </a:solidFill>
                <a:effectLst/>
              </a:rPr>
              <a:t>Constant level flight at 1000 m (ALR1500)</a:t>
            </a:r>
            <a:endParaRPr lang="en-US" sz="1600" dirty="0">
              <a:solidFill>
                <a:srgbClr val="3879A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56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6D76856EE7F94EBA3932661ABD06D5" ma:contentTypeVersion="9" ma:contentTypeDescription="Create a new document." ma:contentTypeScope="" ma:versionID="cf31bbb32ba982b8b685b3034a741081">
  <xsd:schema xmlns:xsd="http://www.w3.org/2001/XMLSchema" xmlns:xs="http://www.w3.org/2001/XMLSchema" xmlns:p="http://schemas.microsoft.com/office/2006/metadata/properties" xmlns:ns2="000eac9e-d721-465b-a2d5-4d642d43a895" xmlns:ns3="217fef53-37d1-42b9-a0fa-11b9a047f554" targetNamespace="http://schemas.microsoft.com/office/2006/metadata/properties" ma:root="true" ma:fieldsID="a88d7d57185fb193e79199fb19767010" ns2:_="" ns3:_="">
    <xsd:import namespace="000eac9e-d721-465b-a2d5-4d642d43a895"/>
    <xsd:import namespace="217fef53-37d1-42b9-a0fa-11b9a047f5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Published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eac9e-d721-465b-a2d5-4d642d43a8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Published" ma:index="12" nillable="true" ma:displayName="Published" ma:default="0" ma:format="Dropdown" ma:internalName="Published">
      <xsd:simpleType>
        <xsd:restriction base="dms:Boolea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fef53-37d1-42b9-a0fa-11b9a047f55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ed xmlns="000eac9e-d721-465b-a2d5-4d642d43a895">false</Published>
  </documentManagement>
</p:properties>
</file>

<file path=customXml/itemProps1.xml><?xml version="1.0" encoding="utf-8"?>
<ds:datastoreItem xmlns:ds="http://schemas.openxmlformats.org/officeDocument/2006/customXml" ds:itemID="{1E8232A3-0932-4BFC-BED1-F28FEBCE7D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0eac9e-d721-465b-a2d5-4d642d43a895"/>
    <ds:schemaRef ds:uri="217fef53-37d1-42b9-a0fa-11b9a047f5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B6053C-7B98-4232-ACF5-8B39AC3AFF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316DEA-7DDD-4D97-9852-9B9D28932873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7fef53-37d1-42b9-a0fa-11b9a047f554"/>
    <ds:schemaRef ds:uri="http://purl.org/dc/dcmitype/"/>
    <ds:schemaRef ds:uri="http://schemas.microsoft.com/office/infopath/2007/PartnerControls"/>
    <ds:schemaRef ds:uri="000eac9e-d721-465b-a2d5-4d642d43a89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6375</TotalTime>
  <Words>659</Words>
  <Application>Microsoft Office PowerPoint</Application>
  <PresentationFormat>On-screen Show (4:3)</PresentationFormat>
  <Paragraphs>149</Paragraphs>
  <Slides>14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Mangal</vt:lpstr>
      <vt:lpstr>Wingdings</vt:lpstr>
      <vt:lpstr>Custom Design</vt:lpstr>
      <vt:lpstr>Terrain-Aided Navigation for Long-Range AUVs Operating in Uncertain Environments</vt:lpstr>
      <vt:lpstr>Presentation Outline</vt:lpstr>
      <vt:lpstr>Long-Range AUVs &amp; Navigation  Research Motivation &amp; Aim</vt:lpstr>
      <vt:lpstr>Motivating Long-Term Goal Research Motivation &amp; Aim</vt:lpstr>
      <vt:lpstr>Existing Navigation Techniques &amp; Limitations</vt:lpstr>
      <vt:lpstr>Long-Range Navigation</vt:lpstr>
      <vt:lpstr>Long-Range  Terrain-Aided Navigation</vt:lpstr>
      <vt:lpstr>Results DynOPO M44 </vt:lpstr>
      <vt:lpstr>Results Simulated Crossing of the Arctic Ocean</vt:lpstr>
      <vt:lpstr>Discussion &amp; Future Directions</vt:lpstr>
      <vt:lpstr>Thank you for your attention!</vt:lpstr>
      <vt:lpstr>Real-Time TAN  (using available BT velocity)</vt:lpstr>
      <vt:lpstr>Real-Time TAN  (using only WT velocity)</vt:lpstr>
      <vt:lpstr>Arctic Magnetic Field</vt:lpstr>
    </vt:vector>
  </TitlesOfParts>
  <Company>SCC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Headings in Calibri bold</dc:title>
  <dc:creator>Dan</dc:creator>
  <cp:lastModifiedBy>Rogers E.</cp:lastModifiedBy>
  <cp:revision>202</cp:revision>
  <dcterms:created xsi:type="dcterms:W3CDTF">2014-08-15T14:28:23Z</dcterms:created>
  <dcterms:modified xsi:type="dcterms:W3CDTF">2019-09-27T14:02:43Z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0x0101007B6D76856EE7F94EBA3932661ABD06D5</vt:lpwstr>
  </property>
</Properties>
</file>